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60" r:id="rId2"/>
    <p:sldId id="256" r:id="rId3"/>
    <p:sldId id="257" r:id="rId4"/>
    <p:sldId id="258" r:id="rId5"/>
    <p:sldId id="261" r:id="rId6"/>
    <p:sldId id="270" r:id="rId7"/>
    <p:sldId id="271" r:id="rId8"/>
    <p:sldId id="272" r:id="rId9"/>
    <p:sldId id="269" r:id="rId10"/>
    <p:sldId id="277" r:id="rId11"/>
    <p:sldId id="292" r:id="rId12"/>
    <p:sldId id="288" r:id="rId13"/>
    <p:sldId id="273" r:id="rId14"/>
    <p:sldId id="276" r:id="rId15"/>
    <p:sldId id="278" r:id="rId16"/>
    <p:sldId id="281" r:id="rId17"/>
    <p:sldId id="280" r:id="rId18"/>
    <p:sldId id="282" r:id="rId19"/>
    <p:sldId id="283" r:id="rId20"/>
    <p:sldId id="285" r:id="rId21"/>
    <p:sldId id="286" r:id="rId22"/>
    <p:sldId id="291" r:id="rId23"/>
    <p:sldId id="289" r:id="rId24"/>
    <p:sldId id="25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97" autoAdjust="0"/>
    <p:restoredTop sz="60644" autoAdjust="0"/>
  </p:normalViewPr>
  <p:slideViewPr>
    <p:cSldViewPr snapToGrid="0">
      <p:cViewPr varScale="1">
        <p:scale>
          <a:sx n="70" d="100"/>
          <a:sy n="70" d="100"/>
        </p:scale>
        <p:origin x="2382"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5DEE6-7D0A-4354-BD70-26E5FE302EEA}" type="datetimeFigureOut">
              <a:rPr lang="en-ZA" smtClean="0"/>
              <a:t>2016/11/23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0237A-6D24-4C38-AB13-FA4D7B33DA6A}" type="slidenum">
              <a:rPr lang="en-ZA" smtClean="0"/>
              <a:t>‹#›</a:t>
            </a:fld>
            <a:endParaRPr lang="en-ZA"/>
          </a:p>
        </p:txBody>
      </p:sp>
    </p:spTree>
    <p:extLst>
      <p:ext uri="{BB962C8B-B14F-4D97-AF65-F5344CB8AC3E}">
        <p14:creationId xmlns:p14="http://schemas.microsoft.com/office/powerpoint/2010/main" val="77340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 background</a:t>
            </a:r>
            <a:r>
              <a:rPr lang="en-US" baseline="0" dirty="0" smtClean="0"/>
              <a:t> to study</a:t>
            </a:r>
            <a:br>
              <a:rPr lang="en-US" baseline="0" dirty="0" smtClean="0"/>
            </a:br>
            <a:endParaRPr lang="en-US" baseline="0" dirty="0" smtClean="0"/>
          </a:p>
          <a:p>
            <a:r>
              <a:rPr lang="en-US" baseline="0" dirty="0" smtClean="0"/>
              <a:t>In the current setup at white lab components are provided during the working day with some down time. It closes at 5 and this can cause frustration with students who like to work into the night as most engineers do. This is were the Component Vending machine came to be theorized. With a 24/7 operational vending machine for components students would be able to obtain components at any time of </a:t>
            </a:r>
            <a:r>
              <a:rPr lang="en-US" baseline="0" dirty="0" err="1" smtClean="0"/>
              <a:t>theday</a:t>
            </a:r>
            <a:r>
              <a:rPr lang="en-US" baseline="0" dirty="0" smtClean="0"/>
              <a:t> or night.</a:t>
            </a:r>
          </a:p>
          <a:p>
            <a:endParaRPr lang="en-US" baseline="0" dirty="0" smtClean="0"/>
          </a:p>
          <a:p>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2</a:t>
            </a:fld>
            <a:endParaRPr lang="en-ZA"/>
          </a:p>
        </p:txBody>
      </p:sp>
    </p:spTree>
    <p:extLst>
      <p:ext uri="{BB962C8B-B14F-4D97-AF65-F5344CB8AC3E}">
        <p14:creationId xmlns:p14="http://schemas.microsoft.com/office/powerpoint/2010/main" val="646350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13</a:t>
            </a:fld>
            <a:endParaRPr lang="en-ZA"/>
          </a:p>
        </p:txBody>
      </p:sp>
    </p:spTree>
    <p:extLst>
      <p:ext uri="{BB962C8B-B14F-4D97-AF65-F5344CB8AC3E}">
        <p14:creationId xmlns:p14="http://schemas.microsoft.com/office/powerpoint/2010/main" val="290000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19</a:t>
            </a:fld>
            <a:endParaRPr lang="en-ZA"/>
          </a:p>
        </p:txBody>
      </p:sp>
    </p:spTree>
    <p:extLst>
      <p:ext uri="{BB962C8B-B14F-4D97-AF65-F5344CB8AC3E}">
        <p14:creationId xmlns:p14="http://schemas.microsoft.com/office/powerpoint/2010/main" val="31952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20</a:t>
            </a:fld>
            <a:endParaRPr lang="en-ZA"/>
          </a:p>
        </p:txBody>
      </p:sp>
    </p:spTree>
    <p:extLst>
      <p:ext uri="{BB962C8B-B14F-4D97-AF65-F5344CB8AC3E}">
        <p14:creationId xmlns:p14="http://schemas.microsoft.com/office/powerpoint/2010/main" val="270671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closing I feel that</a:t>
            </a:r>
            <a:r>
              <a:rPr lang="en-US" baseline="0" dirty="0" smtClean="0"/>
              <a:t> the designs presented in this</a:t>
            </a:r>
          </a:p>
          <a:p>
            <a:r>
              <a:rPr lang="en-US" baseline="0" dirty="0" smtClean="0"/>
              <a:t> study are more than suitable to solve the problem of acquisition for the </a:t>
            </a:r>
          </a:p>
          <a:p>
            <a:r>
              <a:rPr lang="en-US" baseline="0" dirty="0" smtClean="0"/>
              <a:t>Students. I also believe that this project should continue and improvements should be</a:t>
            </a:r>
          </a:p>
          <a:p>
            <a:r>
              <a:rPr lang="en-US" baseline="0" dirty="0" smtClean="0"/>
              <a:t>Made to make the system even better</a:t>
            </a:r>
          </a:p>
        </p:txBody>
      </p:sp>
      <p:sp>
        <p:nvSpPr>
          <p:cNvPr id="4" name="Slide Number Placeholder 3"/>
          <p:cNvSpPr>
            <a:spLocks noGrp="1"/>
          </p:cNvSpPr>
          <p:nvPr>
            <p:ph type="sldNum" sz="quarter" idx="10"/>
          </p:nvPr>
        </p:nvSpPr>
        <p:spPr/>
        <p:txBody>
          <a:bodyPr/>
          <a:lstStyle/>
          <a:p>
            <a:fld id="{4B20237A-6D24-4C38-AB13-FA4D7B33DA6A}" type="slidenum">
              <a:rPr lang="en-ZA" smtClean="0"/>
              <a:t>23</a:t>
            </a:fld>
            <a:endParaRPr lang="en-ZA"/>
          </a:p>
        </p:txBody>
      </p:sp>
    </p:spTree>
    <p:extLst>
      <p:ext uri="{BB962C8B-B14F-4D97-AF65-F5344CB8AC3E}">
        <p14:creationId xmlns:p14="http://schemas.microsoft.com/office/powerpoint/2010/main" val="391422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listening are there any questions </a:t>
            </a:r>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24</a:t>
            </a:fld>
            <a:endParaRPr lang="en-ZA"/>
          </a:p>
        </p:txBody>
      </p:sp>
    </p:spTree>
    <p:extLst>
      <p:ext uri="{BB962C8B-B14F-4D97-AF65-F5344CB8AC3E}">
        <p14:creationId xmlns:p14="http://schemas.microsoft.com/office/powerpoint/2010/main" val="361192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Objectives and Purpose of the research</a:t>
            </a:r>
          </a:p>
          <a:p>
            <a:r>
              <a:rPr lang="en-US" dirty="0" smtClean="0"/>
              <a:t>Reliably</a:t>
            </a:r>
            <a:r>
              <a:rPr lang="en-US" baseline="0" dirty="0" smtClean="0"/>
              <a:t> dispense on a regular basis 24/7 from a Component Vending Machine</a:t>
            </a:r>
          </a:p>
          <a:p>
            <a:r>
              <a:rPr lang="en-US" baseline="0" dirty="0" smtClean="0"/>
              <a:t>For online ordering and control</a:t>
            </a:r>
          </a:p>
          <a:p>
            <a:r>
              <a:rPr lang="en-US" baseline="0" dirty="0" smtClean="0"/>
              <a:t>The designs must be easy to use for the end user</a:t>
            </a:r>
          </a:p>
          <a:p>
            <a:r>
              <a:rPr lang="en-US" baseline="0" dirty="0" smtClean="0"/>
              <a:t>Methods and ideas into restocking for quantity and functionality</a:t>
            </a:r>
          </a:p>
          <a:p>
            <a:endParaRPr lang="en-US" baseline="0" dirty="0" smtClean="0"/>
          </a:p>
          <a:p>
            <a:endParaRPr lang="en-US" baseline="0" dirty="0" smtClean="0"/>
          </a:p>
          <a:p>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3</a:t>
            </a:fld>
            <a:endParaRPr lang="en-ZA"/>
          </a:p>
        </p:txBody>
      </p:sp>
    </p:spTree>
    <p:extLst>
      <p:ext uri="{BB962C8B-B14F-4D97-AF65-F5344CB8AC3E}">
        <p14:creationId xmlns:p14="http://schemas.microsoft.com/office/powerpoint/2010/main" val="4200792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Problems to be investigated:</a:t>
            </a:r>
          </a:p>
          <a:p>
            <a:r>
              <a:rPr lang="en-US" dirty="0" smtClean="0"/>
              <a:t>Would be investigated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Main was the delivery mechanism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Dispense one component at a 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Limited to DIP components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95% reliability rating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What hardware and</a:t>
            </a:r>
            <a:r>
              <a:rPr lang="en-US" baseline="0" dirty="0" smtClean="0"/>
              <a:t> software would be needed to sufficiently control and connect such a device at the </a:t>
            </a:r>
            <a:r>
              <a:rPr lang="en-US" baseline="0" dirty="0" err="1" smtClean="0"/>
              <a:t>compont</a:t>
            </a:r>
            <a:r>
              <a:rPr lang="en-US" baseline="0" dirty="0" smtClean="0"/>
              <a:t> VM</a:t>
            </a:r>
          </a:p>
          <a:p>
            <a:endParaRPr lang="en-US" baseline="0" dirty="0" smtClean="0"/>
          </a:p>
          <a:p>
            <a:r>
              <a:rPr lang="en-US" baseline="0" dirty="0" smtClean="0"/>
              <a:t>An enclosure that could make the VM self contained</a:t>
            </a:r>
          </a:p>
          <a:p>
            <a:endParaRPr lang="en-US" baseline="0" dirty="0" smtClean="0"/>
          </a:p>
          <a:p>
            <a:r>
              <a:rPr lang="en-US" baseline="0" dirty="0" smtClean="0"/>
              <a:t>Circuit and PCB design to control the delivery mechanism</a:t>
            </a:r>
          </a:p>
          <a:p>
            <a:endParaRPr lang="en-US" baseline="0" dirty="0" smtClean="0"/>
          </a:p>
          <a:p>
            <a:r>
              <a:rPr lang="en-US" baseline="0" dirty="0" smtClean="0"/>
              <a:t>Software, MCU,MASTER WEBSITE</a:t>
            </a:r>
          </a:p>
          <a:p>
            <a:endParaRPr lang="en-US" baseline="0" dirty="0" smtClean="0"/>
          </a:p>
          <a:p>
            <a:r>
              <a:rPr lang="en-US" baseline="0" dirty="0" smtClean="0"/>
              <a:t>Assembly of a working prototype and possibly deployable VM for further testing and evaluation </a:t>
            </a:r>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4</a:t>
            </a:fld>
            <a:endParaRPr lang="en-ZA"/>
          </a:p>
        </p:txBody>
      </p:sp>
    </p:spTree>
    <p:extLst>
      <p:ext uri="{BB962C8B-B14F-4D97-AF65-F5344CB8AC3E}">
        <p14:creationId xmlns:p14="http://schemas.microsoft.com/office/powerpoint/2010/main" val="2428507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Medication Dispenser, University of Tasmania</a:t>
            </a:r>
          </a:p>
          <a:p>
            <a:endParaRPr lang="en-US" dirty="0" smtClean="0"/>
          </a:p>
          <a:p>
            <a:r>
              <a:rPr lang="en-US" dirty="0" smtClean="0"/>
              <a:t>Gravity fed</a:t>
            </a:r>
          </a:p>
          <a:p>
            <a:endParaRPr lang="en-US" dirty="0" smtClean="0"/>
          </a:p>
          <a:p>
            <a:r>
              <a:rPr lang="en-US" dirty="0" smtClean="0"/>
              <a:t>Lack</a:t>
            </a:r>
            <a:r>
              <a:rPr lang="en-US" baseline="0" dirty="0" smtClean="0"/>
              <a:t> of sensors</a:t>
            </a:r>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5</a:t>
            </a:fld>
            <a:endParaRPr lang="en-ZA"/>
          </a:p>
        </p:txBody>
      </p:sp>
    </p:spTree>
    <p:extLst>
      <p:ext uri="{BB962C8B-B14F-4D97-AF65-F5344CB8AC3E}">
        <p14:creationId xmlns:p14="http://schemas.microsoft.com/office/powerpoint/2010/main" val="4206533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LAMP</a:t>
            </a:r>
            <a:r>
              <a:rPr lang="en-US" baseline="0" dirty="0" smtClean="0"/>
              <a:t> STACK</a:t>
            </a:r>
          </a:p>
          <a:p>
            <a:endParaRPr lang="en-US" baseline="0" dirty="0" smtClean="0"/>
          </a:p>
          <a:p>
            <a:r>
              <a:rPr lang="en-US" baseline="0" dirty="0" smtClean="0"/>
              <a:t>Apache over Nginx</a:t>
            </a:r>
          </a:p>
          <a:p>
            <a:endParaRPr lang="en-US" baseline="0" dirty="0" smtClean="0"/>
          </a:p>
          <a:p>
            <a:r>
              <a:rPr lang="en-US" baseline="0" dirty="0" smtClean="0"/>
              <a:t>More popular more support</a:t>
            </a:r>
          </a:p>
          <a:p>
            <a:endParaRPr lang="en-US" baseline="0" dirty="0" smtClean="0"/>
          </a:p>
          <a:p>
            <a:r>
              <a:rPr lang="en-US" baseline="0" dirty="0" smtClean="0"/>
              <a:t>Uses HTTP (hypertext transfer protocol)</a:t>
            </a:r>
          </a:p>
          <a:p>
            <a:endParaRPr lang="en-US" baseline="0" dirty="0" smtClean="0"/>
          </a:p>
          <a:p>
            <a:r>
              <a:rPr lang="en-US" baseline="0" dirty="0" smtClean="0"/>
              <a:t>Interprets a request from a browser that requests information from the web server</a:t>
            </a:r>
          </a:p>
          <a:p>
            <a:endParaRPr lang="en-US" baseline="0" dirty="0" smtClean="0"/>
          </a:p>
          <a:p>
            <a:r>
              <a:rPr lang="en-US" baseline="0" dirty="0" smtClean="0"/>
              <a:t>In most cases the server will return a file with HTML code to display a website on the requesting browser</a:t>
            </a:r>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6</a:t>
            </a:fld>
            <a:endParaRPr lang="en-ZA"/>
          </a:p>
        </p:txBody>
      </p:sp>
    </p:spTree>
    <p:extLst>
      <p:ext uri="{BB962C8B-B14F-4D97-AF65-F5344CB8AC3E}">
        <p14:creationId xmlns:p14="http://schemas.microsoft.com/office/powerpoint/2010/main" val="2012263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I2C or UART</a:t>
            </a:r>
            <a:r>
              <a:rPr lang="en-US" baseline="0" dirty="0" smtClean="0"/>
              <a:t> </a:t>
            </a:r>
          </a:p>
          <a:p>
            <a:endParaRPr lang="en-US" baseline="0" dirty="0" smtClean="0"/>
          </a:p>
          <a:p>
            <a:r>
              <a:rPr lang="en-US" baseline="0" dirty="0" smtClean="0"/>
              <a:t>Common mode noise rs485 is immune</a:t>
            </a:r>
          </a:p>
          <a:p>
            <a:endParaRPr lang="en-US" baseline="0" dirty="0" smtClean="0"/>
          </a:p>
          <a:p>
            <a:r>
              <a:rPr lang="en-US" baseline="0" dirty="0" smtClean="0"/>
              <a:t>RS485 chosen as there are many chips that allow the use of this protocol with UART interfaces.</a:t>
            </a:r>
          </a:p>
          <a:p>
            <a:endParaRPr lang="en-US" baseline="0" dirty="0" smtClean="0"/>
          </a:p>
          <a:p>
            <a:r>
              <a:rPr lang="en-US" baseline="0" dirty="0" smtClean="0"/>
              <a:t>A cheap and commonly used RFID module with a UART to USB converter to enable it to interface with any computer with a USB port</a:t>
            </a:r>
          </a:p>
          <a:p>
            <a:endParaRPr lang="en-US" baseline="0" dirty="0" smtClean="0"/>
          </a:p>
          <a:p>
            <a:r>
              <a:rPr lang="en-US" baseline="0" dirty="0" smtClean="0"/>
              <a:t>ATX standard for the pinout of computer Power Supplies was reviewed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B20237A-6D24-4C38-AB13-FA4D7B33DA6A}" type="slidenum">
              <a:rPr lang="en-ZA" smtClean="0"/>
              <a:t>7</a:t>
            </a:fld>
            <a:endParaRPr lang="en-ZA"/>
          </a:p>
        </p:txBody>
      </p:sp>
    </p:spTree>
    <p:extLst>
      <p:ext uri="{BB962C8B-B14F-4D97-AF65-F5344CB8AC3E}">
        <p14:creationId xmlns:p14="http://schemas.microsoft.com/office/powerpoint/2010/main" val="99366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8</a:t>
            </a:fld>
            <a:endParaRPr lang="en-ZA"/>
          </a:p>
        </p:txBody>
      </p:sp>
    </p:spTree>
    <p:extLst>
      <p:ext uri="{BB962C8B-B14F-4D97-AF65-F5344CB8AC3E}">
        <p14:creationId xmlns:p14="http://schemas.microsoft.com/office/powerpoint/2010/main" val="3821637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9</a:t>
            </a:fld>
            <a:endParaRPr lang="en-ZA"/>
          </a:p>
        </p:txBody>
      </p:sp>
    </p:spTree>
    <p:extLst>
      <p:ext uri="{BB962C8B-B14F-4D97-AF65-F5344CB8AC3E}">
        <p14:creationId xmlns:p14="http://schemas.microsoft.com/office/powerpoint/2010/main" val="215611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B20237A-6D24-4C38-AB13-FA4D7B33DA6A}" type="slidenum">
              <a:rPr lang="en-ZA" smtClean="0"/>
              <a:t>11</a:t>
            </a:fld>
            <a:endParaRPr lang="en-ZA"/>
          </a:p>
        </p:txBody>
      </p:sp>
    </p:spTree>
    <p:extLst>
      <p:ext uri="{BB962C8B-B14F-4D97-AF65-F5344CB8AC3E}">
        <p14:creationId xmlns:p14="http://schemas.microsoft.com/office/powerpoint/2010/main" val="1033452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11/23/2016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jpg"/><Relationship Id="rId11" Type="http://schemas.openxmlformats.org/officeDocument/2006/relationships/image" Target="../media/image17.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slide" Target="slide24.xml"/></Relationships>
</file>

<file path=ppt/slides/_rels/slide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106" y="1001486"/>
            <a:ext cx="8596668" cy="5605933"/>
          </a:xfrm>
        </p:spPr>
        <p:txBody>
          <a:bodyPr>
            <a:normAutofit/>
          </a:bodyPr>
          <a:lstStyle/>
          <a:p>
            <a:r>
              <a:rPr lang="en-US" sz="2800" dirty="0" smtClean="0"/>
              <a:t>Background</a:t>
            </a:r>
          </a:p>
          <a:p>
            <a:r>
              <a:rPr lang="en-US" sz="2800" dirty="0" smtClean="0"/>
              <a:t>Objectives and Purpose of the Research</a:t>
            </a:r>
          </a:p>
          <a:p>
            <a:r>
              <a:rPr lang="en-US" sz="2800" dirty="0" smtClean="0"/>
              <a:t>Problems to be investigates</a:t>
            </a:r>
          </a:p>
          <a:p>
            <a:r>
              <a:rPr lang="en-US" sz="2800" dirty="0" smtClean="0"/>
              <a:t>Literature and </a:t>
            </a:r>
            <a:r>
              <a:rPr lang="en-US" sz="2800" dirty="0"/>
              <a:t>R</a:t>
            </a:r>
            <a:r>
              <a:rPr lang="en-US" sz="2800" dirty="0" smtClean="0"/>
              <a:t>elated Work Reviewed</a:t>
            </a:r>
          </a:p>
          <a:p>
            <a:r>
              <a:rPr lang="en-US" sz="2800" dirty="0" smtClean="0"/>
              <a:t>Design and </a:t>
            </a:r>
            <a:r>
              <a:rPr lang="en-US" sz="2800" dirty="0"/>
              <a:t>P</a:t>
            </a:r>
            <a:r>
              <a:rPr lang="en-US" sz="2800" dirty="0" smtClean="0"/>
              <a:t>rototyping Methodology</a:t>
            </a:r>
          </a:p>
          <a:p>
            <a:r>
              <a:rPr lang="en-US" sz="2800" dirty="0" smtClean="0"/>
              <a:t>Design reviews: Mechanical, Electrical, Software</a:t>
            </a:r>
          </a:p>
          <a:p>
            <a:r>
              <a:rPr lang="en-US" sz="2800" dirty="0" smtClean="0"/>
              <a:t>Assembly Review</a:t>
            </a:r>
          </a:p>
          <a:p>
            <a:r>
              <a:rPr lang="en-US" sz="2800" dirty="0" smtClean="0"/>
              <a:t>Results and Conclusion</a:t>
            </a:r>
          </a:p>
          <a:p>
            <a:r>
              <a:rPr lang="en-US" sz="2800" dirty="0" smtClean="0"/>
              <a:t>Recommendations</a:t>
            </a:r>
          </a:p>
          <a:p>
            <a:r>
              <a:rPr lang="en-US" sz="2800" dirty="0" smtClean="0"/>
              <a:t>Closing notes</a:t>
            </a:r>
            <a:endParaRPr lang="en-ZA" sz="2800" dirty="0"/>
          </a:p>
        </p:txBody>
      </p:sp>
      <p:sp>
        <p:nvSpPr>
          <p:cNvPr id="4" name="Title 1"/>
          <p:cNvSpPr>
            <a:spLocks noGrp="1"/>
          </p:cNvSpPr>
          <p:nvPr>
            <p:ph type="title"/>
          </p:nvPr>
        </p:nvSpPr>
        <p:spPr>
          <a:xfrm>
            <a:off x="699106" y="232229"/>
            <a:ext cx="8596668" cy="1320800"/>
          </a:xfrm>
        </p:spPr>
        <p:txBody>
          <a:bodyPr/>
          <a:lstStyle/>
          <a:p>
            <a:r>
              <a:rPr lang="en-US" dirty="0" smtClean="0"/>
              <a:t>Presentation Flow</a:t>
            </a:r>
            <a:endParaRPr lang="en-ZA" dirty="0"/>
          </a:p>
        </p:txBody>
      </p:sp>
    </p:spTree>
    <p:extLst>
      <p:ext uri="{BB962C8B-B14F-4D97-AF65-F5344CB8AC3E}">
        <p14:creationId xmlns:p14="http://schemas.microsoft.com/office/powerpoint/2010/main" val="3005710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9"/>
            <a:ext cx="12192000" cy="685067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043" y="404335"/>
            <a:ext cx="10453915" cy="60493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1856" y="1641461"/>
            <a:ext cx="5468974" cy="3197706"/>
          </a:xfrm>
          <a:prstGeom prst="rect">
            <a:avLst/>
          </a:prstGeom>
        </p:spPr>
      </p:pic>
    </p:spTree>
    <p:extLst>
      <p:ext uri="{BB962C8B-B14F-4D97-AF65-F5344CB8AC3E}">
        <p14:creationId xmlns:p14="http://schemas.microsoft.com/office/powerpoint/2010/main" val="1965898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2343727" y="-11685"/>
            <a:ext cx="7447390" cy="1304544"/>
            <a:chOff x="1730828" y="157269"/>
            <a:chExt cx="7447388" cy="1304544"/>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828" y="157269"/>
              <a:ext cx="2297594" cy="1304544"/>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422" y="157269"/>
              <a:ext cx="5149794" cy="1304544"/>
            </a:xfrm>
            <a:prstGeom prst="rect">
              <a:avLst/>
            </a:prstGeom>
          </p:spPr>
        </p:pic>
      </p:grpSp>
      <p:grpSp>
        <p:nvGrpSpPr>
          <p:cNvPr id="12" name="Group 11"/>
          <p:cNvGrpSpPr/>
          <p:nvPr/>
        </p:nvGrpSpPr>
        <p:grpSpPr>
          <a:xfrm>
            <a:off x="3394737" y="5308592"/>
            <a:ext cx="5389827" cy="1303936"/>
            <a:chOff x="2218702" y="5300767"/>
            <a:chExt cx="5389827" cy="1303936"/>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5286" y="5300767"/>
              <a:ext cx="3413243" cy="130393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702" y="5300768"/>
              <a:ext cx="2006997" cy="1303935"/>
            </a:xfrm>
            <a:prstGeom prst="rect">
              <a:avLst/>
            </a:prstGeom>
          </p:spPr>
        </p:pic>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3538" y="3541527"/>
            <a:ext cx="1873486" cy="1304544"/>
          </a:xfrm>
          <a:prstGeom prst="rect">
            <a:avLst/>
          </a:prstGeom>
        </p:spPr>
      </p:pic>
      <p:sp>
        <p:nvSpPr>
          <p:cNvPr id="9" name="Down Arrow 8"/>
          <p:cNvSpPr/>
          <p:nvPr/>
        </p:nvSpPr>
        <p:spPr>
          <a:xfrm>
            <a:off x="6010588" y="1522031"/>
            <a:ext cx="170824" cy="247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Down Arrow 9"/>
          <p:cNvSpPr/>
          <p:nvPr/>
        </p:nvSpPr>
        <p:spPr>
          <a:xfrm>
            <a:off x="6010588" y="3220795"/>
            <a:ext cx="170824" cy="247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Down Arrow 10"/>
          <p:cNvSpPr/>
          <p:nvPr/>
        </p:nvSpPr>
        <p:spPr>
          <a:xfrm>
            <a:off x="6010588" y="4846071"/>
            <a:ext cx="170824" cy="247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1994" y="1855965"/>
            <a:ext cx="3138488" cy="1321594"/>
          </a:xfrm>
          <a:prstGeom prst="rect">
            <a:avLst/>
          </a:prstGeom>
        </p:spPr>
      </p:pic>
      <p:grpSp>
        <p:nvGrpSpPr>
          <p:cNvPr id="25" name="Group 24"/>
          <p:cNvGrpSpPr>
            <a:grpSpLocks noChangeAspect="1"/>
          </p:cNvGrpSpPr>
          <p:nvPr/>
        </p:nvGrpSpPr>
        <p:grpSpPr>
          <a:xfrm>
            <a:off x="706173" y="2125064"/>
            <a:ext cx="10779655" cy="2607872"/>
            <a:chOff x="2218702" y="5300767"/>
            <a:chExt cx="5389827" cy="1303936"/>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5286" y="5300767"/>
              <a:ext cx="3413243" cy="1303935"/>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702" y="5300768"/>
              <a:ext cx="2006997" cy="1303935"/>
            </a:xfrm>
            <a:prstGeom prst="rect">
              <a:avLst/>
            </a:prstGeom>
          </p:spPr>
        </p:pic>
      </p:grpSp>
      <p:pic>
        <p:nvPicPr>
          <p:cNvPr id="17" name="Picture 16"/>
          <p:cNvPicPr preferRelativeResize="0">
            <a:picLocks noChangeAspect="1"/>
          </p:cNvPicPr>
          <p:nvPr/>
        </p:nvPicPr>
        <p:blipFill>
          <a:blip r:embed="rId7">
            <a:extLst>
              <a:ext uri="{28A0092B-C50C-407E-A947-70E740481C1C}">
                <a14:useLocalDpi xmlns:a14="http://schemas.microsoft.com/office/drawing/2010/main" val="0"/>
              </a:ext>
            </a:extLst>
          </a:blip>
          <a:stretch>
            <a:fillRect/>
          </a:stretch>
        </p:blipFill>
        <p:spPr>
          <a:xfrm>
            <a:off x="2349028" y="819912"/>
            <a:ext cx="7493944" cy="5218176"/>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8269" y="1446610"/>
            <a:ext cx="9415463" cy="3964781"/>
          </a:xfrm>
          <a:prstGeom prst="rect">
            <a:avLst/>
          </a:prstGeom>
        </p:spPr>
      </p:pic>
      <p:grpSp>
        <p:nvGrpSpPr>
          <p:cNvPr id="13" name="Group 12"/>
          <p:cNvGrpSpPr>
            <a:grpSpLocks noChangeAspect="1"/>
          </p:cNvGrpSpPr>
          <p:nvPr/>
        </p:nvGrpSpPr>
        <p:grpSpPr>
          <a:xfrm>
            <a:off x="138090" y="2385365"/>
            <a:ext cx="11915821" cy="2087270"/>
            <a:chOff x="1730828" y="157269"/>
            <a:chExt cx="7447388" cy="130454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828" y="157269"/>
              <a:ext cx="2297594" cy="13045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422" y="157269"/>
              <a:ext cx="5149794" cy="1304544"/>
            </a:xfrm>
            <a:prstGeom prst="rect">
              <a:avLst/>
            </a:prstGeom>
          </p:spPr>
        </p:pic>
      </p:grp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660"/>
            <a:ext cx="12192000" cy="6850677"/>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043" y="404335"/>
            <a:ext cx="10453915" cy="6049331"/>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5069" y="579511"/>
            <a:ext cx="11872686" cy="1254836"/>
          </a:xfrm>
          <a:prstGeom prst="rect">
            <a:avLst/>
          </a:prstGeom>
        </p:spPr>
      </p:pic>
    </p:spTree>
    <p:extLst>
      <p:ext uri="{BB962C8B-B14F-4D97-AF65-F5344CB8AC3E}">
        <p14:creationId xmlns:p14="http://schemas.microsoft.com/office/powerpoint/2010/main" val="34354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6" presetClass="emph" presetSubtype="0" fill="hold" nodeType="withEffect">
                                  <p:stCondLst>
                                    <p:cond delay="0"/>
                                  </p:stCondLst>
                                  <p:childTnLst>
                                    <p:animScale>
                                      <p:cBhvr>
                                        <p:cTn id="45" dur="10" fill="hold"/>
                                        <p:tgtEl>
                                          <p:spTgt spid="13"/>
                                        </p:tgtEl>
                                      </p:cBhvr>
                                      <p:by x="62500" y="62500"/>
                                    </p:animScale>
                                  </p:childTnLst>
                                </p:cTn>
                              </p:par>
                              <p:par>
                                <p:cTn id="46" presetID="64" presetClass="path" presetSubtype="0" accel="50000" decel="50000" fill="hold" nodeType="withEffect">
                                  <p:stCondLst>
                                    <p:cond delay="0"/>
                                  </p:stCondLst>
                                  <p:childTnLst>
                                    <p:animMotion origin="layout" path="M 0 0 L -0.00221 -0.40671 " pathEditMode="relative" rAng="0" ptsTypes="AA">
                                      <p:cBhvr>
                                        <p:cTn id="47" dur="10" fill="hold"/>
                                        <p:tgtEl>
                                          <p:spTgt spid="13"/>
                                        </p:tgtEl>
                                        <p:attrNameLst>
                                          <p:attrName>ppt_x</p:attrName>
                                          <p:attrName>ppt_y</p:attrName>
                                        </p:attrNameLst>
                                      </p:cBhvr>
                                      <p:rCtr x="-117" y="-20347"/>
                                    </p:animMotion>
                                  </p:childTnLst>
                                </p:cTn>
                              </p:par>
                              <p:par>
                                <p:cTn id="48" presetID="6" presetClass="emph" presetSubtype="0" fill="hold" nodeType="withEffect">
                                  <p:stCondLst>
                                    <p:cond delay="0"/>
                                  </p:stCondLst>
                                  <p:childTnLst>
                                    <p:animScale>
                                      <p:cBhvr>
                                        <p:cTn id="49" dur="10" fill="hold"/>
                                        <p:tgtEl>
                                          <p:spTgt spid="5"/>
                                        </p:tgtEl>
                                      </p:cBhvr>
                                      <p:by x="33330" y="33330"/>
                                    </p:animScale>
                                  </p:childTnLst>
                                </p:cTn>
                              </p:par>
                              <p:par>
                                <p:cTn id="50" presetID="64" presetClass="path" presetSubtype="0" accel="50000" decel="50000" fill="hold" nodeType="withEffect">
                                  <p:stCondLst>
                                    <p:cond delay="0"/>
                                  </p:stCondLst>
                                  <p:childTnLst>
                                    <p:animMotion origin="layout" path="M 0 0 L -0.00078 -0.1331 " pathEditMode="relative" rAng="0" ptsTypes="AA">
                                      <p:cBhvr>
                                        <p:cTn id="51" dur="10" fill="hold"/>
                                        <p:tgtEl>
                                          <p:spTgt spid="5"/>
                                        </p:tgtEl>
                                        <p:attrNameLst>
                                          <p:attrName>ppt_x</p:attrName>
                                          <p:attrName>ppt_y</p:attrName>
                                        </p:attrNameLst>
                                      </p:cBhvr>
                                      <p:rCtr x="-39" y="-6667"/>
                                    </p:animMotion>
                                  </p:childTnLst>
                                </p:cTn>
                              </p:par>
                            </p:childTnLst>
                          </p:cTn>
                        </p:par>
                        <p:par>
                          <p:cTn id="52" fill="hold">
                            <p:stCondLst>
                              <p:cond delay="510"/>
                            </p:stCondLst>
                            <p:childTnLst>
                              <p:par>
                                <p:cTn id="53" presetID="6" presetClass="emph" presetSubtype="0" fill="hold" nodeType="afterEffect">
                                  <p:stCondLst>
                                    <p:cond delay="0"/>
                                  </p:stCondLst>
                                  <p:childTnLst>
                                    <p:animScale>
                                      <p:cBhvr>
                                        <p:cTn id="54" dur="10" fill="hold"/>
                                        <p:tgtEl>
                                          <p:spTgt spid="17"/>
                                        </p:tgtEl>
                                      </p:cBhvr>
                                      <p:by x="25000" y="25000"/>
                                    </p:animScale>
                                  </p:childTnLst>
                                </p:cTn>
                              </p:par>
                              <p:par>
                                <p:cTn id="55" presetID="42" presetClass="path" presetSubtype="0" accel="50000" decel="50000" fill="hold" nodeType="withEffect">
                                  <p:stCondLst>
                                    <p:cond delay="0"/>
                                  </p:stCondLst>
                                  <p:childTnLst>
                                    <p:animMotion origin="layout" path="M 0 0 L -0.00169 0.11227 " pathEditMode="relative" rAng="0" ptsTypes="AA">
                                      <p:cBhvr>
                                        <p:cTn id="56" dur="10" fill="hold"/>
                                        <p:tgtEl>
                                          <p:spTgt spid="17"/>
                                        </p:tgtEl>
                                        <p:attrNameLst>
                                          <p:attrName>ppt_x</p:attrName>
                                          <p:attrName>ppt_y</p:attrName>
                                        </p:attrNameLst>
                                      </p:cBhvr>
                                      <p:rCtr x="-91" y="5602"/>
                                    </p:animMotion>
                                  </p:childTnLst>
                                </p:cTn>
                              </p:par>
                              <p:par>
                                <p:cTn id="57" presetID="6" presetClass="emph" presetSubtype="0" fill="hold" nodeType="withEffect">
                                  <p:stCondLst>
                                    <p:cond delay="0"/>
                                  </p:stCondLst>
                                  <p:childTnLst>
                                    <p:animScale>
                                      <p:cBhvr>
                                        <p:cTn id="58" dur="10" fill="hold"/>
                                        <p:tgtEl>
                                          <p:spTgt spid="25"/>
                                        </p:tgtEl>
                                      </p:cBhvr>
                                      <p:by x="50000" y="50000"/>
                                    </p:animScale>
                                  </p:childTnLst>
                                </p:cTn>
                              </p:par>
                              <p:par>
                                <p:cTn id="59" presetID="42" presetClass="path" presetSubtype="0" accel="50000" decel="50000" fill="hold" nodeType="withEffect">
                                  <p:stCondLst>
                                    <p:cond delay="0"/>
                                  </p:stCondLst>
                                  <p:childTnLst>
                                    <p:animMotion origin="layout" path="M 0 0 L -0.00052 0.36852 " pathEditMode="relative" rAng="0" ptsTypes="AA">
                                      <p:cBhvr>
                                        <p:cTn id="60" dur="10" fill="hold"/>
                                        <p:tgtEl>
                                          <p:spTgt spid="25"/>
                                        </p:tgtEl>
                                        <p:attrNameLst>
                                          <p:attrName>ppt_x</p:attrName>
                                          <p:attrName>ppt_y</p:attrName>
                                        </p:attrNameLst>
                                      </p:cBhvr>
                                      <p:rCtr x="-26" y="18426"/>
                                    </p:animMotion>
                                  </p:childTnLst>
                                </p:cTn>
                              </p:par>
                            </p:childTnLst>
                          </p:cTn>
                        </p:par>
                        <p:par>
                          <p:cTn id="61" fill="hold">
                            <p:stCondLst>
                              <p:cond delay="52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5"/>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1"/>
                                        </p:tgtEl>
                                        <p:attrNameLst>
                                          <p:attrName>style.visibility</p:attrName>
                                        </p:attrNameLst>
                                      </p:cBhvr>
                                      <p:to>
                                        <p:strVal val="hidden"/>
                                      </p:to>
                                    </p:set>
                                  </p:childTnLst>
                                </p:cTn>
                              </p:par>
                              <p:par>
                                <p:cTn id="72" presetID="9" presetClass="emph" presetSubtype="0" nodeType="withEffect">
                                  <p:stCondLst>
                                    <p:cond delay="0"/>
                                  </p:stCondLst>
                                  <p:childTnLst>
                                    <p:set>
                                      <p:cBhvr rctx="PPT">
                                        <p:cTn id="73" dur="indefinite"/>
                                        <p:tgtEl>
                                          <p:spTgt spid="6"/>
                                        </p:tgtEl>
                                        <p:attrNameLst>
                                          <p:attrName>style.opacity</p:attrName>
                                        </p:attrNameLst>
                                      </p:cBhvr>
                                      <p:to>
                                        <p:strVal val="0.25"/>
                                      </p:to>
                                    </p:set>
                                    <p:animEffect filter="image" prLst="opacity: 0.25">
                                      <p:cBhvr rctx="IE">
                                        <p:cTn id="74" dur="indefinite"/>
                                        <p:tgtEl>
                                          <p:spTgt spid="6"/>
                                        </p:tgtEl>
                                      </p:cBhvr>
                                    </p:animEffect>
                                  </p:childTnLst>
                                </p:cTn>
                              </p:par>
                              <p:par>
                                <p:cTn id="75" presetID="9" presetClass="emph" presetSubtype="0" nodeType="withEffect">
                                  <p:stCondLst>
                                    <p:cond delay="0"/>
                                  </p:stCondLst>
                                  <p:childTnLst>
                                    <p:set>
                                      <p:cBhvr rctx="PPT">
                                        <p:cTn id="76" dur="indefinite"/>
                                        <p:tgtEl>
                                          <p:spTgt spid="24"/>
                                        </p:tgtEl>
                                        <p:attrNameLst>
                                          <p:attrName>style.opacity</p:attrName>
                                        </p:attrNameLst>
                                      </p:cBhvr>
                                      <p:to>
                                        <p:strVal val="0.25"/>
                                      </p:to>
                                    </p:set>
                                    <p:animEffect filter="image" prLst="opacity: 0.25">
                                      <p:cBhvr rctx="IE">
                                        <p:cTn id="77" dur="indefinite"/>
                                        <p:tgtEl>
                                          <p:spTgt spid="24"/>
                                        </p:tgtEl>
                                      </p:cBhvr>
                                    </p:animEffect>
                                  </p:childTnLst>
                                </p:cTn>
                              </p:par>
                              <p:par>
                                <p:cTn id="78" presetID="9" presetClass="emph" presetSubtype="0" nodeType="withEffect">
                                  <p:stCondLst>
                                    <p:cond delay="0"/>
                                  </p:stCondLst>
                                  <p:childTnLst>
                                    <p:set>
                                      <p:cBhvr rctx="PPT">
                                        <p:cTn id="79" dur="indefinite"/>
                                        <p:tgtEl>
                                          <p:spTgt spid="12"/>
                                        </p:tgtEl>
                                        <p:attrNameLst>
                                          <p:attrName>style.opacity</p:attrName>
                                        </p:attrNameLst>
                                      </p:cBhvr>
                                      <p:to>
                                        <p:strVal val="0.25"/>
                                      </p:to>
                                    </p:set>
                                    <p:animEffect filter="image" prLst="opacity: 0.25">
                                      <p:cBhvr rctx="IE">
                                        <p:cTn id="80" dur="indefinite"/>
                                        <p:tgtEl>
                                          <p:spTgt spid="12"/>
                                        </p:tgtEl>
                                      </p:cBhvr>
                                    </p:animEffect>
                                  </p:childTnLst>
                                </p:cTn>
                              </p:par>
                              <p:par>
                                <p:cTn id="81" presetID="9" presetClass="emph" presetSubtype="0" nodeType="withEffect">
                                  <p:stCondLst>
                                    <p:cond delay="0"/>
                                  </p:stCondLst>
                                  <p:childTnLst>
                                    <p:set>
                                      <p:cBhvr rctx="PPT">
                                        <p:cTn id="82" dur="indefinite"/>
                                        <p:tgtEl>
                                          <p:spTgt spid="21"/>
                                        </p:tgtEl>
                                        <p:attrNameLst>
                                          <p:attrName>style.opacity</p:attrName>
                                        </p:attrNameLst>
                                      </p:cBhvr>
                                      <p:to>
                                        <p:strVal val="0.25"/>
                                      </p:to>
                                    </p:set>
                                    <p:animEffect filter="image" prLst="opacity: 0.25">
                                      <p:cBhvr rctx="IE">
                                        <p:cTn id="83" dur="indefinite"/>
                                        <p:tgtEl>
                                          <p:spTgt spid="21"/>
                                        </p:tgtEl>
                                      </p:cBhvr>
                                    </p:animEffect>
                                  </p:childTnLst>
                                </p:cTn>
                              </p:par>
                            </p:childTnLst>
                          </p:cTn>
                        </p:par>
                        <p:par>
                          <p:cTn id="84" fill="hold">
                            <p:stCondLst>
                              <p:cond delay="520"/>
                            </p:stCondLst>
                            <p:childTnLst>
                              <p:par>
                                <p:cTn id="85" presetID="1" presetClass="exit" presetSubtype="0" fill="hold" nodeType="afterEffect">
                                  <p:stCondLst>
                                    <p:cond delay="0"/>
                                  </p:stCondLst>
                                  <p:childTnLst>
                                    <p:set>
                                      <p:cBhvr>
                                        <p:cTn id="86" dur="1" fill="hold">
                                          <p:stCondLst>
                                            <p:cond delay="0"/>
                                          </p:stCondLst>
                                        </p:cTn>
                                        <p:tgtEl>
                                          <p:spTgt spid="13"/>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24"/>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5"/>
                                        </p:tgtEl>
                                        <p:attrNameLst>
                                          <p:attrName>style.visibility</p:attrName>
                                        </p:attrNameLst>
                                      </p:cBhvr>
                                      <p:to>
                                        <p:strVal val="visible"/>
                                      </p:to>
                                    </p:set>
                                  </p:childTnLst>
                                </p:cTn>
                              </p:par>
                            </p:childTnLst>
                          </p:cTn>
                        </p:par>
                        <p:par>
                          <p:cTn id="93" fill="hold">
                            <p:stCondLst>
                              <p:cond delay="520"/>
                            </p:stCondLst>
                            <p:childTnLst>
                              <p:par>
                                <p:cTn id="94" presetID="1" presetClass="exit" presetSubtype="0" fill="hold" nodeType="afterEffect">
                                  <p:stCondLst>
                                    <p:cond delay="0"/>
                                  </p:stCondLst>
                                  <p:childTnLst>
                                    <p:set>
                                      <p:cBhvr>
                                        <p:cTn id="95" dur="1" fill="hold">
                                          <p:stCondLst>
                                            <p:cond delay="0"/>
                                          </p:stCondLst>
                                        </p:cTn>
                                        <p:tgtEl>
                                          <p:spTgt spid="5"/>
                                        </p:tgtEl>
                                        <p:attrNameLst>
                                          <p:attrName>style.visibility</p:attrName>
                                        </p:attrNameLst>
                                      </p:cBhvr>
                                      <p:to>
                                        <p:strVal val="hidden"/>
                                      </p:to>
                                    </p:set>
                                  </p:childTnLst>
                                </p:cTn>
                              </p:par>
                              <p:par>
                                <p:cTn id="96" presetID="1"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childTnLst>
                                </p:cTn>
                              </p:par>
                            </p:childTnLst>
                          </p:cTn>
                        </p:par>
                        <p:par>
                          <p:cTn id="98" fill="hold">
                            <p:stCondLst>
                              <p:cond delay="520"/>
                            </p:stCondLst>
                            <p:childTnLst>
                              <p:par>
                                <p:cTn id="99" presetID="1" presetClass="entr" presetSubtype="0" fill="hold" nodeType="after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6"/>
                                        </p:tgtEl>
                                        <p:attrNameLst>
                                          <p:attrName>style.visibility</p:attrName>
                                        </p:attrNameLst>
                                      </p:cBhvr>
                                      <p:to>
                                        <p:strVal val="hidden"/>
                                      </p:to>
                                    </p:set>
                                  </p:childTnLst>
                                </p:cTn>
                              </p:par>
                            </p:childTnLst>
                          </p:cTn>
                        </p:par>
                        <p:par>
                          <p:cTn id="103" fill="hold">
                            <p:stCondLst>
                              <p:cond delay="520"/>
                            </p:stCondLst>
                            <p:childTnLst>
                              <p:par>
                                <p:cTn id="104" presetID="42" presetClass="path" presetSubtype="0" accel="50000" decel="50000" fill="hold" nodeType="afterEffect">
                                  <p:stCondLst>
                                    <p:cond delay="0"/>
                                  </p:stCondLst>
                                  <p:childTnLst>
                                    <p:animMotion origin="layout" path="M 0 0 L -0.00143 0.1125 " pathEditMode="relative" rAng="0" ptsTypes="AA">
                                      <p:cBhvr>
                                        <p:cTn id="105" dur="750" spd="-100000" fill="hold"/>
                                        <p:tgtEl>
                                          <p:spTgt spid="17"/>
                                        </p:tgtEl>
                                        <p:attrNameLst>
                                          <p:attrName>ppt_x</p:attrName>
                                          <p:attrName>ppt_y</p:attrName>
                                        </p:attrNameLst>
                                      </p:cBhvr>
                                      <p:rCtr x="-78" y="5625"/>
                                    </p:animMotion>
                                  </p:childTnLst>
                                </p:cTn>
                              </p:par>
                            </p:childTnLst>
                          </p:cTn>
                        </p:par>
                        <p:par>
                          <p:cTn id="106" fill="hold">
                            <p:stCondLst>
                              <p:cond delay="1270"/>
                            </p:stCondLst>
                            <p:childTnLst>
                              <p:par>
                                <p:cTn id="107" presetID="6" presetClass="emph" presetSubtype="0" fill="hold" nodeType="afterEffect">
                                  <p:stCondLst>
                                    <p:cond delay="0"/>
                                  </p:stCondLst>
                                  <p:childTnLst>
                                    <p:animScale>
                                      <p:cBhvr>
                                        <p:cTn id="108" dur="250" fill="hold"/>
                                        <p:tgtEl>
                                          <p:spTgt spid="17"/>
                                        </p:tgtEl>
                                      </p:cBhvr>
                                      <p:by x="400000" y="400000"/>
                                    </p:animScale>
                                  </p:childTnLst>
                                </p:cTn>
                              </p:par>
                            </p:childTnLst>
                          </p:cTn>
                        </p:par>
                      </p:childTnLst>
                    </p:cTn>
                  </p:par>
                  <p:par>
                    <p:cTn id="109" fill="hold">
                      <p:stCondLst>
                        <p:cond delay="indefinite"/>
                      </p:stCondLst>
                      <p:childTnLst>
                        <p:par>
                          <p:cTn id="110" fill="hold">
                            <p:stCondLst>
                              <p:cond delay="0"/>
                            </p:stCondLst>
                            <p:childTnLst>
                              <p:par>
                                <p:cTn id="111" presetID="6" presetClass="emph" presetSubtype="0" fill="hold" nodeType="clickEffect">
                                  <p:stCondLst>
                                    <p:cond delay="0"/>
                                  </p:stCondLst>
                                  <p:childTnLst>
                                    <p:animScale>
                                      <p:cBhvr>
                                        <p:cTn id="112" dur="250" fill="hold"/>
                                        <p:tgtEl>
                                          <p:spTgt spid="17"/>
                                        </p:tgtEl>
                                      </p:cBhvr>
                                      <p:by x="25000" y="25000"/>
                                    </p:animScale>
                                  </p:childTnLst>
                                </p:cTn>
                              </p:par>
                            </p:childTnLst>
                          </p:cTn>
                        </p:par>
                        <p:par>
                          <p:cTn id="113" fill="hold">
                            <p:stCondLst>
                              <p:cond delay="500"/>
                            </p:stCondLst>
                            <p:childTnLst>
                              <p:par>
                                <p:cTn id="114" presetID="42" presetClass="path" presetSubtype="0" accel="50000" decel="50000" fill="hold" nodeType="afterEffect">
                                  <p:stCondLst>
                                    <p:cond delay="0"/>
                                  </p:stCondLst>
                                  <p:childTnLst>
                                    <p:animMotion origin="layout" path="M 0 0 L -0.00169 0.1125 " pathEditMode="relative" rAng="0" ptsTypes="AA">
                                      <p:cBhvr>
                                        <p:cTn id="115" dur="750" fill="hold"/>
                                        <p:tgtEl>
                                          <p:spTgt spid="17"/>
                                        </p:tgtEl>
                                        <p:attrNameLst>
                                          <p:attrName>ppt_x</p:attrName>
                                          <p:attrName>ppt_y</p:attrName>
                                        </p:attrNameLst>
                                      </p:cBhvr>
                                      <p:rCtr x="-91" y="5625"/>
                                    </p:animMotion>
                                  </p:childTnLst>
                                </p:cTn>
                              </p:par>
                            </p:childTnLst>
                          </p:cTn>
                        </p:par>
                        <p:par>
                          <p:cTn id="116" fill="hold">
                            <p:stCondLst>
                              <p:cond delay="1250"/>
                            </p:stCondLst>
                            <p:childTnLst>
                              <p:par>
                                <p:cTn id="117" presetID="1" presetClass="exit" presetSubtype="0" fill="hold" nodeType="afterEffect">
                                  <p:stCondLst>
                                    <p:cond delay="0"/>
                                  </p:stCondLst>
                                  <p:childTnLst>
                                    <p:set>
                                      <p:cBhvr>
                                        <p:cTn id="118" dur="1" fill="hold">
                                          <p:stCondLst>
                                            <p:cond delay="0"/>
                                          </p:stCondLst>
                                        </p:cTn>
                                        <p:tgtEl>
                                          <p:spTgt spid="17"/>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6"/>
                                        </p:tgtEl>
                                        <p:attrNameLst>
                                          <p:attrName>style.visibility</p:attrName>
                                        </p:attrNameLst>
                                      </p:cBhvr>
                                      <p:to>
                                        <p:strVal val="visible"/>
                                      </p:to>
                                    </p:set>
                                  </p:childTnLst>
                                </p:cTn>
                              </p:par>
                            </p:childTnLst>
                          </p:cTn>
                        </p:par>
                        <p:par>
                          <p:cTn id="121" fill="hold">
                            <p:stCondLst>
                              <p:cond delay="1250"/>
                            </p:stCondLst>
                            <p:childTnLst>
                              <p:par>
                                <p:cTn id="122" presetID="1" presetClass="exit" presetSubtype="0" fill="hold" nodeType="afterEffect">
                                  <p:stCondLst>
                                    <p:cond delay="0"/>
                                  </p:stCondLst>
                                  <p:childTnLst>
                                    <p:set>
                                      <p:cBhvr>
                                        <p:cTn id="123" dur="1" fill="hold">
                                          <p:stCondLst>
                                            <p:cond delay="0"/>
                                          </p:stCondLst>
                                        </p:cTn>
                                        <p:tgtEl>
                                          <p:spTgt spid="12"/>
                                        </p:tgtEl>
                                        <p:attrNameLst>
                                          <p:attrName>style.visibility</p:attrName>
                                        </p:attrNameLst>
                                      </p:cBhvr>
                                      <p:to>
                                        <p:strVal val="hidden"/>
                                      </p:to>
                                    </p:set>
                                  </p:childTnLst>
                                </p:cTn>
                              </p:par>
                            </p:childTnLst>
                          </p:cTn>
                        </p:par>
                        <p:par>
                          <p:cTn id="124" fill="hold">
                            <p:stCondLst>
                              <p:cond delay="1250"/>
                            </p:stCondLst>
                            <p:childTnLst>
                              <p:par>
                                <p:cTn id="125" presetID="1" presetClass="entr" presetSubtype="0" fill="hold" nodeType="afterEffect">
                                  <p:stCondLst>
                                    <p:cond delay="0"/>
                                  </p:stCondLst>
                                  <p:childTnLst>
                                    <p:set>
                                      <p:cBhvr>
                                        <p:cTn id="126" dur="1" fill="hold">
                                          <p:stCondLst>
                                            <p:cond delay="0"/>
                                          </p:stCondLst>
                                        </p:cTn>
                                        <p:tgtEl>
                                          <p:spTgt spid="25"/>
                                        </p:tgtEl>
                                        <p:attrNameLst>
                                          <p:attrName>style.visibility</p:attrName>
                                        </p:attrNameLst>
                                      </p:cBhvr>
                                      <p:to>
                                        <p:strVal val="visible"/>
                                      </p:to>
                                    </p:set>
                                  </p:childTnLst>
                                </p:cTn>
                              </p:par>
                            </p:childTnLst>
                          </p:cTn>
                        </p:par>
                        <p:par>
                          <p:cTn id="127" fill="hold">
                            <p:stCondLst>
                              <p:cond delay="1250"/>
                            </p:stCondLst>
                            <p:childTnLst>
                              <p:par>
                                <p:cTn id="128" presetID="42" presetClass="path" presetSubtype="0" accel="50000" decel="50000" fill="hold" nodeType="afterEffect">
                                  <p:stCondLst>
                                    <p:cond delay="0"/>
                                  </p:stCondLst>
                                  <p:childTnLst>
                                    <p:animMotion origin="layout" path="M 0 0 L -0.00104 0.36875 " pathEditMode="relative" rAng="0" ptsTypes="AA">
                                      <p:cBhvr>
                                        <p:cTn id="129" dur="750" spd="-100000" fill="hold"/>
                                        <p:tgtEl>
                                          <p:spTgt spid="25"/>
                                        </p:tgtEl>
                                        <p:attrNameLst>
                                          <p:attrName>ppt_x</p:attrName>
                                          <p:attrName>ppt_y</p:attrName>
                                        </p:attrNameLst>
                                      </p:cBhvr>
                                      <p:rCtr x="-52" y="18426"/>
                                    </p:animMotion>
                                  </p:childTnLst>
                                </p:cTn>
                              </p:par>
                            </p:childTnLst>
                          </p:cTn>
                        </p:par>
                        <p:par>
                          <p:cTn id="130" fill="hold">
                            <p:stCondLst>
                              <p:cond delay="2000"/>
                            </p:stCondLst>
                            <p:childTnLst>
                              <p:par>
                                <p:cTn id="131" presetID="6" presetClass="emph" presetSubtype="0" fill="hold" nodeType="afterEffect">
                                  <p:stCondLst>
                                    <p:cond delay="0"/>
                                  </p:stCondLst>
                                  <p:childTnLst>
                                    <p:animScale>
                                      <p:cBhvr>
                                        <p:cTn id="132" dur="250" fill="hold"/>
                                        <p:tgtEl>
                                          <p:spTgt spid="25"/>
                                        </p:tgtEl>
                                      </p:cBhvr>
                                      <p:by x="200000" y="200000"/>
                                    </p:animScale>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234" y="271722"/>
            <a:ext cx="8230619" cy="4601871"/>
          </a:xfrm>
          <a:prstGeom prst="rect">
            <a:avLst/>
          </a:prstGeom>
        </p:spPr>
      </p:pic>
      <p:sp>
        <p:nvSpPr>
          <p:cNvPr id="4" name="Content Placeholder 2"/>
          <p:cNvSpPr txBox="1">
            <a:spLocks/>
          </p:cNvSpPr>
          <p:nvPr/>
        </p:nvSpPr>
        <p:spPr>
          <a:xfrm>
            <a:off x="1770743" y="4873593"/>
            <a:ext cx="8969830" cy="2116289"/>
          </a:xfrm>
          <a:prstGeom prst="rect">
            <a:avLst/>
          </a:prstGeom>
        </p:spPr>
        <p:txBody>
          <a:bodyPr numCol="2">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DIP 8</a:t>
            </a:r>
          </a:p>
          <a:p>
            <a:r>
              <a:rPr lang="en-US" sz="2800" dirty="0" smtClean="0"/>
              <a:t>DIP14/16</a:t>
            </a:r>
          </a:p>
          <a:p>
            <a:r>
              <a:rPr lang="en-US" sz="2800" dirty="0" smtClean="0"/>
              <a:t>DIP 20</a:t>
            </a:r>
          </a:p>
          <a:p>
            <a:r>
              <a:rPr lang="en-US" sz="2800" dirty="0" smtClean="0"/>
              <a:t>DIP 8 Socket</a:t>
            </a:r>
          </a:p>
          <a:p>
            <a:r>
              <a:rPr lang="en-US" sz="2800" dirty="0" smtClean="0"/>
              <a:t>DIP 14/16 Socket</a:t>
            </a:r>
          </a:p>
          <a:p>
            <a:r>
              <a:rPr lang="en-US" sz="2800" dirty="0" smtClean="0"/>
              <a:t>DIP 20 Socket</a:t>
            </a:r>
            <a:endParaRPr lang="en-ZA" sz="2800" dirty="0"/>
          </a:p>
        </p:txBody>
      </p:sp>
    </p:spTree>
    <p:extLst>
      <p:ext uri="{BB962C8B-B14F-4D97-AF65-F5344CB8AC3E}">
        <p14:creationId xmlns:p14="http://schemas.microsoft.com/office/powerpoint/2010/main" val="1656024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8040"/>
          <a:stretch/>
        </p:blipFill>
        <p:spPr>
          <a:xfrm>
            <a:off x="3672115" y="309113"/>
            <a:ext cx="4847771" cy="623977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275" y="1179962"/>
            <a:ext cx="6781451" cy="449807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2286" y="609160"/>
            <a:ext cx="5007429" cy="5639680"/>
          </a:xfrm>
          <a:prstGeom prst="rect">
            <a:avLst/>
          </a:prstGeom>
        </p:spPr>
      </p:pic>
    </p:spTree>
    <p:extLst>
      <p:ext uri="{BB962C8B-B14F-4D97-AF65-F5344CB8AC3E}">
        <p14:creationId xmlns:p14="http://schemas.microsoft.com/office/powerpoint/2010/main" val="40541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750" fill="hold"/>
                                        <p:tgtEl>
                                          <p:spTgt spid="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50" fill="hold"/>
                                        <p:tgtEl>
                                          <p:spTgt spid="2"/>
                                        </p:tgtEl>
                                      </p:cBhvr>
                                      <p:by x="50000" y="50000"/>
                                    </p:animScale>
                                  </p:childTnLst>
                                </p:cTn>
                              </p:par>
                            </p:childTnLst>
                          </p:cTn>
                        </p:par>
                        <p:par>
                          <p:cTn id="9" fill="hold">
                            <p:stCondLst>
                              <p:cond delay="750"/>
                            </p:stCondLst>
                            <p:childTnLst>
                              <p:par>
                                <p:cTn id="10" presetID="9" presetClass="emph" presetSubtype="0" nodeType="afterEffect">
                                  <p:stCondLst>
                                    <p:cond delay="0"/>
                                  </p:stCondLst>
                                  <p:childTnLst>
                                    <p:set>
                                      <p:cBhvr rctx="PPT">
                                        <p:cTn id="11" dur="indefinite"/>
                                        <p:tgtEl>
                                          <p:spTgt spid="2"/>
                                        </p:tgtEl>
                                        <p:attrNameLst>
                                          <p:attrName>style.opacity</p:attrName>
                                        </p:attrNameLst>
                                      </p:cBhvr>
                                      <p:to>
                                        <p:strVal val="0.25"/>
                                      </p:to>
                                    </p:set>
                                    <p:animEffect filter="image" prLst="opacity: 0.25">
                                      <p:cBhvr rctx="IE">
                                        <p:cTn id="12" dur="indefinite"/>
                                        <p:tgtEl>
                                          <p:spTgt spid="2"/>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0 0 L 0.25 0 E" pathEditMode="relative" ptsTypes="">
                                      <p:cBhvr>
                                        <p:cTn id="20" dur="750" fill="hold"/>
                                        <p:tgtEl>
                                          <p:spTgt spid="4"/>
                                        </p:tgtEl>
                                        <p:attrNameLst>
                                          <p:attrName>ppt_x</p:attrName>
                                          <p:attrName>ppt_y</p:attrName>
                                        </p:attrNameLst>
                                      </p:cBhvr>
                                    </p:animMotion>
                                  </p:childTnLst>
                                </p:cTn>
                              </p:par>
                              <p:par>
                                <p:cTn id="21" presetID="6" presetClass="emph" presetSubtype="0" fill="hold" nodeType="withEffect">
                                  <p:stCondLst>
                                    <p:cond delay="0"/>
                                  </p:stCondLst>
                                  <p:childTnLst>
                                    <p:animScale>
                                      <p:cBhvr>
                                        <p:cTn id="22" dur="250" fill="hold"/>
                                        <p:tgtEl>
                                          <p:spTgt spid="4"/>
                                        </p:tgtEl>
                                      </p:cBhvr>
                                      <p:by x="50000" y="50000"/>
                                    </p:animScale>
                                  </p:childTnLst>
                                </p:cTn>
                              </p:par>
                            </p:childTnLst>
                          </p:cTn>
                        </p:par>
                        <p:par>
                          <p:cTn id="23" fill="hold">
                            <p:stCondLst>
                              <p:cond delay="750"/>
                            </p:stCondLst>
                            <p:childTnLst>
                              <p:par>
                                <p:cTn id="24" presetID="9" presetClass="emph" presetSubtype="0" nodeType="afterEffect">
                                  <p:stCondLst>
                                    <p:cond delay="0"/>
                                  </p:stCondLst>
                                  <p:childTnLst>
                                    <p:set>
                                      <p:cBhvr rctx="PPT">
                                        <p:cTn id="25" dur="indefinite"/>
                                        <p:tgtEl>
                                          <p:spTgt spid="4"/>
                                        </p:tgtEl>
                                        <p:attrNameLst>
                                          <p:attrName>style.opacity</p:attrName>
                                        </p:attrNameLst>
                                      </p:cBhvr>
                                      <p:to>
                                        <p:strVal val="0.25"/>
                                      </p:to>
                                    </p:set>
                                    <p:animEffect filter="image" prLst="opacity: 0.25">
                                      <p:cBhvr rctx="IE">
                                        <p:cTn id="26" dur="indefinite"/>
                                        <p:tgtEl>
                                          <p:spTgt spid="4"/>
                                        </p:tgtEl>
                                      </p:cBhvr>
                                    </p:animEffect>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32" y="77072"/>
            <a:ext cx="9426340" cy="4472852"/>
          </a:xfrm>
          <a:prstGeom prst="rect">
            <a:avLst/>
          </a:prstGeom>
        </p:spPr>
      </p:pic>
      <p:sp>
        <p:nvSpPr>
          <p:cNvPr id="3" name="Content Placeholder 2"/>
          <p:cNvSpPr txBox="1">
            <a:spLocks/>
          </p:cNvSpPr>
          <p:nvPr/>
        </p:nvSpPr>
        <p:spPr>
          <a:xfrm>
            <a:off x="1770743" y="4404044"/>
            <a:ext cx="8969830" cy="2116289"/>
          </a:xfrm>
          <a:prstGeom prst="rect">
            <a:avLst/>
          </a:prstGeom>
        </p:spPr>
        <p:txBody>
          <a:bodyPr numCol="2">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RS485 Communications</a:t>
            </a:r>
          </a:p>
          <a:p>
            <a:r>
              <a:rPr lang="en-US" sz="2800" dirty="0" smtClean="0"/>
              <a:t>ATX Plug</a:t>
            </a:r>
          </a:p>
          <a:p>
            <a:r>
              <a:rPr lang="en-US" sz="2800" dirty="0" smtClean="0"/>
              <a:t>Daisy Chain connection</a:t>
            </a:r>
          </a:p>
          <a:p>
            <a:r>
              <a:rPr lang="en-US" sz="2800" dirty="0" smtClean="0"/>
              <a:t>Fits on top of Raspberry Pi</a:t>
            </a:r>
          </a:p>
          <a:p>
            <a:r>
              <a:rPr lang="en-US" sz="2800" dirty="0" smtClean="0"/>
              <a:t>Door sensor</a:t>
            </a:r>
          </a:p>
          <a:p>
            <a:r>
              <a:rPr lang="en-US" sz="2800" dirty="0" smtClean="0"/>
              <a:t>Power Switch</a:t>
            </a:r>
            <a:endParaRPr lang="en-ZA" sz="2800" dirty="0"/>
          </a:p>
        </p:txBody>
      </p:sp>
    </p:spTree>
    <p:extLst>
      <p:ext uri="{BB962C8B-B14F-4D97-AF65-F5344CB8AC3E}">
        <p14:creationId xmlns:p14="http://schemas.microsoft.com/office/powerpoint/2010/main" val="2073235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28" y="65188"/>
            <a:ext cx="10479314" cy="4338856"/>
          </a:xfrm>
          <a:prstGeom prst="rect">
            <a:avLst/>
          </a:prstGeom>
        </p:spPr>
      </p:pic>
      <p:sp>
        <p:nvSpPr>
          <p:cNvPr id="3" name="Content Placeholder 2"/>
          <p:cNvSpPr txBox="1">
            <a:spLocks/>
          </p:cNvSpPr>
          <p:nvPr/>
        </p:nvSpPr>
        <p:spPr>
          <a:xfrm>
            <a:off x="742648" y="4404044"/>
            <a:ext cx="10651066" cy="2116289"/>
          </a:xfrm>
          <a:prstGeom prst="rect">
            <a:avLst/>
          </a:prstGeom>
        </p:spPr>
        <p:txBody>
          <a:bodyPr numCol="2">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err="1" smtClean="0"/>
              <a:t>Addresable</a:t>
            </a:r>
            <a:endParaRPr lang="en-US" sz="2800" dirty="0"/>
          </a:p>
          <a:p>
            <a:r>
              <a:rPr lang="en-US" sz="2800" dirty="0" smtClean="0"/>
              <a:t>RS485 Communications</a:t>
            </a:r>
          </a:p>
          <a:p>
            <a:r>
              <a:rPr lang="en-US" sz="2800" dirty="0" smtClean="0"/>
              <a:t>Calibration</a:t>
            </a:r>
          </a:p>
          <a:p>
            <a:r>
              <a:rPr lang="en-US" sz="2800" dirty="0" smtClean="0"/>
              <a:t>Sensors</a:t>
            </a:r>
          </a:p>
          <a:p>
            <a:pPr algn="just"/>
            <a:r>
              <a:rPr lang="en-US" sz="2800" dirty="0" smtClean="0"/>
              <a:t>Servo, DC, Stepper motor</a:t>
            </a:r>
          </a:p>
          <a:p>
            <a:pPr algn="just"/>
            <a:r>
              <a:rPr lang="en-US" sz="2800" dirty="0" smtClean="0"/>
              <a:t>Daisy chain bus</a:t>
            </a:r>
          </a:p>
          <a:p>
            <a:pPr algn="just"/>
            <a:r>
              <a:rPr lang="en-US" sz="2800" dirty="0" smtClean="0"/>
              <a:t>Status LEDs</a:t>
            </a:r>
            <a:endParaRPr lang="en-ZA" sz="2800" dirty="0"/>
          </a:p>
        </p:txBody>
      </p:sp>
    </p:spTree>
    <p:extLst>
      <p:ext uri="{BB962C8B-B14F-4D97-AF65-F5344CB8AC3E}">
        <p14:creationId xmlns:p14="http://schemas.microsoft.com/office/powerpoint/2010/main" val="2263205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48223"/>
          <a:stretch/>
        </p:blipFill>
        <p:spPr>
          <a:xfrm>
            <a:off x="942769" y="593326"/>
            <a:ext cx="4796327" cy="5923588"/>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2179"/>
          <a:stretch/>
        </p:blipFill>
        <p:spPr>
          <a:xfrm>
            <a:off x="6233227" y="593326"/>
            <a:ext cx="5193124" cy="5923588"/>
          </a:xfrm>
          <a:prstGeom prst="rect">
            <a:avLst/>
          </a:prstGeom>
        </p:spPr>
      </p:pic>
    </p:spTree>
    <p:extLst>
      <p:ext uri="{BB962C8B-B14F-4D97-AF65-F5344CB8AC3E}">
        <p14:creationId xmlns:p14="http://schemas.microsoft.com/office/powerpoint/2010/main" val="2635482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772" y="322698"/>
            <a:ext cx="8084456" cy="6212604"/>
          </a:xfrm>
          <a:prstGeom prst="rect">
            <a:avLst/>
          </a:prstGeom>
        </p:spPr>
      </p:pic>
    </p:spTree>
    <p:extLst>
      <p:ext uri="{BB962C8B-B14F-4D97-AF65-F5344CB8AC3E}">
        <p14:creationId xmlns:p14="http://schemas.microsoft.com/office/powerpoint/2010/main" val="1660594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2" y="1188024"/>
            <a:ext cx="6214456" cy="308858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9643"/>
          <a:stretch/>
        </p:blipFill>
        <p:spPr>
          <a:xfrm>
            <a:off x="7642905" y="1128125"/>
            <a:ext cx="4142692" cy="32083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243" y="451875"/>
            <a:ext cx="6999514" cy="595425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815" y="1531257"/>
            <a:ext cx="6336371" cy="3795486"/>
          </a:xfrm>
          <a:prstGeom prst="rect">
            <a:avLst/>
          </a:prstGeom>
        </p:spPr>
      </p:pic>
      <p:sp>
        <p:nvSpPr>
          <p:cNvPr id="9" name="Content Placeholder 2"/>
          <p:cNvSpPr txBox="1">
            <a:spLocks/>
          </p:cNvSpPr>
          <p:nvPr/>
        </p:nvSpPr>
        <p:spPr>
          <a:xfrm>
            <a:off x="737975" y="1527630"/>
            <a:ext cx="2605111" cy="3612125"/>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800" dirty="0" smtClean="0"/>
              <a:t>Back View</a:t>
            </a:r>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800" dirty="0"/>
          </a:p>
          <a:p>
            <a:pPr marL="0" indent="0">
              <a:buNone/>
            </a:pPr>
            <a:r>
              <a:rPr lang="en-US" sz="2800" dirty="0" smtClean="0"/>
              <a:t>Front View</a:t>
            </a:r>
            <a:endParaRPr lang="en-US" sz="2800" dirty="0"/>
          </a:p>
        </p:txBody>
      </p:sp>
      <p:sp>
        <p:nvSpPr>
          <p:cNvPr id="10" name="Title 1"/>
          <p:cNvSpPr txBox="1">
            <a:spLocks/>
          </p:cNvSpPr>
          <p:nvPr/>
        </p:nvSpPr>
        <p:spPr>
          <a:xfrm>
            <a:off x="619277" y="2768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Assembly</a:t>
            </a:r>
            <a:endParaRPr lang="en-ZA" dirty="0"/>
          </a:p>
        </p:txBody>
      </p:sp>
    </p:spTree>
    <p:extLst>
      <p:ext uri="{BB962C8B-B14F-4D97-AF65-F5344CB8AC3E}">
        <p14:creationId xmlns:p14="http://schemas.microsoft.com/office/powerpoint/2010/main" val="511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xit" presetSubtype="0" fill="hold" grpId="1" nodeType="afterEffect">
                                  <p:stCondLst>
                                    <p:cond delay="75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4.79167E-6 3.7037E-7 L -0.25 3.7037E-7 " pathEditMode="relative" rAng="0" ptsTypes="AA">
                                      <p:cBhvr>
                                        <p:cTn id="31" dur="1000" fill="hold"/>
                                        <p:tgtEl>
                                          <p:spTgt spid="3"/>
                                        </p:tgtEl>
                                        <p:attrNameLst>
                                          <p:attrName>ppt_x</p:attrName>
                                          <p:attrName>ppt_y</p:attrName>
                                        </p:attrNameLst>
                                      </p:cBhvr>
                                      <p:rCtr x="-12500" y="0"/>
                                    </p:animMotion>
                                  </p:childTnLst>
                                </p:cTn>
                              </p:par>
                              <p:par>
                                <p:cTn id="32" presetID="63" presetClass="path" presetSubtype="0" accel="50000" decel="50000" fill="hold" nodeType="withEffect">
                                  <p:stCondLst>
                                    <p:cond delay="0"/>
                                  </p:stCondLst>
                                  <p:childTnLst>
                                    <p:animMotion origin="layout" path="M 2.70833E-6 3.7037E-7 L 0.25 3.7037E-7 " pathEditMode="relative" rAng="0" ptsTypes="AA">
                                      <p:cBhvr>
                                        <p:cTn id="33" dur="1000" fill="hold"/>
                                        <p:tgtEl>
                                          <p:spTgt spid="2"/>
                                        </p:tgtEl>
                                        <p:attrNameLst>
                                          <p:attrName>ppt_x</p:attrName>
                                          <p:attrName>ppt_y</p:attrName>
                                        </p:attrNameLst>
                                      </p:cBhvr>
                                      <p:rCtr x="12500" y="0"/>
                                    </p:animMotion>
                                  </p:childTnLst>
                                </p:cTn>
                              </p:par>
                              <p:par>
                                <p:cTn id="34" presetID="10" presetClass="exit" presetSubtype="0" fill="hold" nodeType="withEffect">
                                  <p:stCondLst>
                                    <p:cond delay="250"/>
                                  </p:stCondLst>
                                  <p:childTnLst>
                                    <p:animEffect transition="out" filter="fade">
                                      <p:cBhvr>
                                        <p:cTn id="35" dur="750"/>
                                        <p:tgtEl>
                                          <p:spTgt spid="3"/>
                                        </p:tgtEl>
                                      </p:cBhvr>
                                    </p:animEffect>
                                    <p:set>
                                      <p:cBhvr>
                                        <p:cTn id="36" dur="1" fill="hold">
                                          <p:stCondLst>
                                            <p:cond delay="749"/>
                                          </p:stCondLst>
                                        </p:cTn>
                                        <p:tgtEl>
                                          <p:spTgt spid="3"/>
                                        </p:tgtEl>
                                        <p:attrNameLst>
                                          <p:attrName>style.visibility</p:attrName>
                                        </p:attrNameLst>
                                      </p:cBhvr>
                                      <p:to>
                                        <p:strVal val="hidden"/>
                                      </p:to>
                                    </p:set>
                                  </p:childTnLst>
                                </p:cTn>
                              </p:par>
                              <p:par>
                                <p:cTn id="37" presetID="10" presetClass="exit" presetSubtype="0" fill="hold" nodeType="withEffect">
                                  <p:stCondLst>
                                    <p:cond delay="250"/>
                                  </p:stCondLst>
                                  <p:childTnLst>
                                    <p:animEffect transition="out" filter="fade">
                                      <p:cBhvr>
                                        <p:cTn id="38" dur="750"/>
                                        <p:tgtEl>
                                          <p:spTgt spid="2"/>
                                        </p:tgtEl>
                                      </p:cBhvr>
                                    </p:animEffect>
                                    <p:set>
                                      <p:cBhvr>
                                        <p:cTn id="39" dur="1" fill="hold">
                                          <p:stCondLst>
                                            <p:cond delay="749"/>
                                          </p:stCondLst>
                                        </p:cTn>
                                        <p:tgtEl>
                                          <p:spTgt spid="2"/>
                                        </p:tgtEl>
                                        <p:attrNameLst>
                                          <p:attrName>style.visibility</p:attrName>
                                        </p:attrNameLst>
                                      </p:cBhvr>
                                      <p:to>
                                        <p:strVal val="hidden"/>
                                      </p:to>
                                    </p:set>
                                  </p:childTnLst>
                                </p:cTn>
                              </p:par>
                              <p:par>
                                <p:cTn id="40" presetID="10" presetClass="entr" presetSubtype="0" fill="hold" nodeType="withEffect">
                                  <p:stCondLst>
                                    <p:cond delay="5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750"/>
                                        <p:tgtEl>
                                          <p:spTgt spid="5"/>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8333"/>
          <a:stretch/>
        </p:blipFill>
        <p:spPr>
          <a:xfrm>
            <a:off x="3911998" y="1465145"/>
            <a:ext cx="4368005" cy="392771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1667"/>
          <a:stretch/>
        </p:blipFill>
        <p:spPr>
          <a:xfrm>
            <a:off x="5921827" y="1465145"/>
            <a:ext cx="6115207" cy="3927710"/>
          </a:xfrm>
          <a:prstGeom prst="rect">
            <a:avLst/>
          </a:prstGeom>
        </p:spPr>
      </p:pic>
    </p:spTree>
    <p:extLst>
      <p:ext uri="{BB962C8B-B14F-4D97-AF65-F5344CB8AC3E}">
        <p14:creationId xmlns:p14="http://schemas.microsoft.com/office/powerpoint/2010/main" val="7656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 pathEditMode="relative" rAng="0" ptsTypes="AA">
                                      <p:cBhvr>
                                        <p:cTn id="6" dur="750" fill="hold"/>
                                        <p:tgtEl>
                                          <p:spTgt spid="2"/>
                                        </p:tgtEl>
                                        <p:attrNameLst>
                                          <p:attrName>ppt_x</p:attrName>
                                          <p:attrName>ppt_y</p:attrName>
                                        </p:attrNameLst>
                                      </p:cBhvr>
                                      <p:rCtr x="-12500" y="0"/>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532" y="0"/>
            <a:ext cx="9678004" cy="1987853"/>
          </a:xfrm>
        </p:spPr>
        <p:txBody>
          <a:bodyPr/>
          <a:lstStyle/>
          <a:p>
            <a:pPr algn="ctr"/>
            <a:r>
              <a:rPr lang="en-US" dirty="0"/>
              <a:t>Design of a White Lab Component Vending Machine</a:t>
            </a:r>
            <a:endParaRPr lang="en-ZA" dirty="0"/>
          </a:p>
        </p:txBody>
      </p:sp>
      <p:sp>
        <p:nvSpPr>
          <p:cNvPr id="3" name="Subtitle 2"/>
          <p:cNvSpPr>
            <a:spLocks noGrp="1"/>
          </p:cNvSpPr>
          <p:nvPr>
            <p:ph type="subTitle" idx="1"/>
          </p:nvPr>
        </p:nvSpPr>
        <p:spPr>
          <a:xfrm>
            <a:off x="1507067" y="5618375"/>
            <a:ext cx="7766936" cy="1096899"/>
          </a:xfrm>
        </p:spPr>
        <p:txBody>
          <a:bodyPr>
            <a:normAutofit lnSpcReduction="10000"/>
          </a:bodyPr>
          <a:lstStyle/>
          <a:p>
            <a:pPr algn="ctr"/>
            <a:r>
              <a:rPr lang="en-US" dirty="0"/>
              <a:t>Prepared by: </a:t>
            </a:r>
            <a:endParaRPr lang="en-US" dirty="0" smtClean="0"/>
          </a:p>
          <a:p>
            <a:pPr algn="ctr"/>
            <a:r>
              <a:rPr lang="en-US" dirty="0" smtClean="0"/>
              <a:t>Baden </a:t>
            </a:r>
            <a:r>
              <a:rPr lang="en-US" dirty="0"/>
              <a:t>David </a:t>
            </a:r>
            <a:r>
              <a:rPr lang="en-US" dirty="0" smtClean="0"/>
              <a:t>Morgan</a:t>
            </a:r>
          </a:p>
          <a:p>
            <a:pPr algn="ctr"/>
            <a:r>
              <a:rPr lang="en-US" dirty="0" smtClean="0"/>
              <a:t> </a:t>
            </a:r>
            <a:r>
              <a:rPr lang="en-US" dirty="0"/>
              <a:t>MRGBAD001</a:t>
            </a:r>
            <a:endParaRPr lang="en-Z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142" y="2086497"/>
            <a:ext cx="3392783" cy="3433233"/>
          </a:xfrm>
          <a:prstGeom prst="rect">
            <a:avLst/>
          </a:prstGeom>
        </p:spPr>
      </p:pic>
    </p:spTree>
    <p:extLst>
      <p:ext uri="{BB962C8B-B14F-4D97-AF65-F5344CB8AC3E}">
        <p14:creationId xmlns:p14="http://schemas.microsoft.com/office/powerpoint/2010/main" val="21473532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5401" r="33772"/>
          <a:stretch/>
        </p:blipFill>
        <p:spPr>
          <a:xfrm>
            <a:off x="3123767" y="54429"/>
            <a:ext cx="5944466" cy="6749142"/>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65163"/>
          <a:stretch/>
        </p:blipFill>
        <p:spPr>
          <a:xfrm>
            <a:off x="2682960" y="0"/>
            <a:ext cx="6826081" cy="6858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291"/>
          <a:stretch/>
        </p:blipFill>
        <p:spPr>
          <a:xfrm>
            <a:off x="2793454" y="0"/>
            <a:ext cx="6605092" cy="6858000"/>
          </a:xfrm>
          <a:prstGeom prst="rect">
            <a:avLst/>
          </a:prstGeom>
        </p:spPr>
      </p:pic>
    </p:spTree>
    <p:extLst>
      <p:ext uri="{BB962C8B-B14F-4D97-AF65-F5344CB8AC3E}">
        <p14:creationId xmlns:p14="http://schemas.microsoft.com/office/powerpoint/2010/main" val="152634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750" fill="hold"/>
                                        <p:tgtEl>
                                          <p:spTgt spid="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50" fill="hold"/>
                                        <p:tgtEl>
                                          <p:spTgt spid="3"/>
                                        </p:tgtEl>
                                      </p:cBhvr>
                                      <p:by x="50000" y="50000"/>
                                    </p:animScale>
                                  </p:childTnLst>
                                </p:cTn>
                              </p:par>
                            </p:childTnLst>
                          </p:cTn>
                        </p:par>
                        <p:par>
                          <p:cTn id="9" fill="hold">
                            <p:stCondLst>
                              <p:cond delay="750"/>
                            </p:stCondLst>
                            <p:childTnLst>
                              <p:par>
                                <p:cTn id="10" presetID="9" presetClass="emph" presetSubtype="0" nodeType="afterEffect">
                                  <p:stCondLst>
                                    <p:cond delay="0"/>
                                  </p:stCondLst>
                                  <p:childTnLst>
                                    <p:set>
                                      <p:cBhvr rctx="PPT">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0 0 L 0.25 0 E" pathEditMode="relative" ptsTypes="">
                                      <p:cBhvr>
                                        <p:cTn id="20" dur="750" fill="hold"/>
                                        <p:tgtEl>
                                          <p:spTgt spid="2"/>
                                        </p:tgtEl>
                                        <p:attrNameLst>
                                          <p:attrName>ppt_x</p:attrName>
                                          <p:attrName>ppt_y</p:attrName>
                                        </p:attrNameLst>
                                      </p:cBhvr>
                                    </p:animMotion>
                                  </p:childTnLst>
                                </p:cTn>
                              </p:par>
                              <p:par>
                                <p:cTn id="21" presetID="6" presetClass="emph" presetSubtype="0" fill="hold" nodeType="withEffect">
                                  <p:stCondLst>
                                    <p:cond delay="0"/>
                                  </p:stCondLst>
                                  <p:childTnLst>
                                    <p:animScale>
                                      <p:cBhvr>
                                        <p:cTn id="22" dur="250" fill="hold"/>
                                        <p:tgtEl>
                                          <p:spTgt spid="2"/>
                                        </p:tgtEl>
                                      </p:cBhvr>
                                      <p:by x="50000" y="50000"/>
                                    </p:animScale>
                                  </p:childTnLst>
                                </p:cTn>
                              </p:par>
                            </p:childTnLst>
                          </p:cTn>
                        </p:par>
                        <p:par>
                          <p:cTn id="23" fill="hold">
                            <p:stCondLst>
                              <p:cond delay="750"/>
                            </p:stCondLst>
                            <p:childTnLst>
                              <p:par>
                                <p:cTn id="24" presetID="9" presetClass="emph" presetSubtype="0" nodeType="afterEffect">
                                  <p:stCondLst>
                                    <p:cond delay="0"/>
                                  </p:stCondLst>
                                  <p:childTnLst>
                                    <p:set>
                                      <p:cBhvr rctx="PPT">
                                        <p:cTn id="25" dur="indefinite"/>
                                        <p:tgtEl>
                                          <p:spTgt spid="2"/>
                                        </p:tgtEl>
                                        <p:attrNameLst>
                                          <p:attrName>style.opacity</p:attrName>
                                        </p:attrNameLst>
                                      </p:cBhvr>
                                      <p:to>
                                        <p:strVal val="0.25"/>
                                      </p:to>
                                    </p:set>
                                    <p:animEffect filter="image" prLst="opacity: 0.25">
                                      <p:cBhvr rctx="IE">
                                        <p:cTn id="26" dur="indefinite"/>
                                        <p:tgtEl>
                                          <p:spTgt spid="2"/>
                                        </p:tgtEl>
                                      </p:cBhvr>
                                    </p:animEffect>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743" y="619266"/>
            <a:ext cx="9666514" cy="5619468"/>
          </a:xfrm>
          <a:prstGeom prst="rect">
            <a:avLst/>
          </a:prstGeom>
        </p:spPr>
      </p:pic>
      <p:sp>
        <p:nvSpPr>
          <p:cNvPr id="4" name="Title 1"/>
          <p:cNvSpPr txBox="1">
            <a:spLocks/>
          </p:cNvSpPr>
          <p:nvPr/>
        </p:nvSpPr>
        <p:spPr>
          <a:xfrm>
            <a:off x="1262743" y="2768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Results and Final Testing</a:t>
            </a:r>
            <a:endParaRPr lang="en-ZA" dirty="0"/>
          </a:p>
        </p:txBody>
      </p:sp>
    </p:spTree>
    <p:extLst>
      <p:ext uri="{BB962C8B-B14F-4D97-AF65-F5344CB8AC3E}">
        <p14:creationId xmlns:p14="http://schemas.microsoft.com/office/powerpoint/2010/main" val="344777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64" presetClass="path" presetSubtype="0" accel="50000" decel="50000" fill="hold" grpId="1" nodeType="afterEffect">
                                  <p:stCondLst>
                                    <p:cond delay="0"/>
                                  </p:stCondLst>
                                  <p:childTnLst>
                                    <p:animMotion origin="layout" path="M 2.08333E-7 0 L -0.00013 -0.40972 " pathEditMode="relative" rAng="0" ptsTypes="AA">
                                      <p:cBhvr>
                                        <p:cTn id="10" dur="750" fill="hold"/>
                                        <p:tgtEl>
                                          <p:spTgt spid="4"/>
                                        </p:tgtEl>
                                        <p:attrNameLst>
                                          <p:attrName>ppt_x</p:attrName>
                                          <p:attrName>ppt_y</p:attrName>
                                        </p:attrNameLst>
                                      </p:cBhvr>
                                      <p:rCtr x="-13" y="-20486"/>
                                    </p:animMotion>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ispencery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03956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25715"/>
            <a:ext cx="8596668" cy="5315648"/>
          </a:xfrm>
        </p:spPr>
        <p:txBody>
          <a:bodyPr>
            <a:normAutofit/>
          </a:bodyPr>
          <a:lstStyle/>
          <a:p>
            <a:r>
              <a:rPr lang="en-US" sz="2000" dirty="0" smtClean="0"/>
              <a:t>Enclosure</a:t>
            </a:r>
          </a:p>
          <a:p>
            <a:pPr marL="800100" lvl="1" indent="-342900">
              <a:buFont typeface="+mj-lt"/>
              <a:buAutoNum type="alphaLcParenR"/>
            </a:pPr>
            <a:r>
              <a:rPr lang="en-US" sz="2000" dirty="0" smtClean="0"/>
              <a:t>Sturdier Frame</a:t>
            </a:r>
          </a:p>
          <a:p>
            <a:pPr marL="800100" lvl="1" indent="-342900">
              <a:buFont typeface="+mj-lt"/>
              <a:buAutoNum type="alphaLcParenR"/>
            </a:pPr>
            <a:r>
              <a:rPr lang="en-US" sz="2000" dirty="0" smtClean="0"/>
              <a:t>Paint job </a:t>
            </a:r>
            <a:r>
              <a:rPr lang="en-US" sz="2000" dirty="0" err="1" smtClean="0"/>
              <a:t>presentability</a:t>
            </a:r>
            <a:r>
              <a:rPr lang="en-US" sz="2000" dirty="0" smtClean="0"/>
              <a:t> </a:t>
            </a:r>
          </a:p>
          <a:p>
            <a:r>
              <a:rPr lang="en-US" sz="2000" dirty="0" smtClean="0"/>
              <a:t>PCB</a:t>
            </a:r>
          </a:p>
          <a:p>
            <a:pPr marL="800100" lvl="1" indent="-342900">
              <a:buFont typeface="+mj-lt"/>
              <a:buAutoNum type="alphaLcParenR"/>
            </a:pPr>
            <a:r>
              <a:rPr lang="en-US" sz="2000" dirty="0" smtClean="0"/>
              <a:t>Stabilizing Capacitors</a:t>
            </a:r>
          </a:p>
          <a:p>
            <a:r>
              <a:rPr lang="en-US" sz="2000" dirty="0" smtClean="0"/>
              <a:t>RFID</a:t>
            </a:r>
          </a:p>
          <a:p>
            <a:pPr marL="800100" lvl="1" indent="-342900">
              <a:buFont typeface="+mj-lt"/>
              <a:buAutoNum type="alphaLcParenR"/>
            </a:pPr>
            <a:r>
              <a:rPr lang="en-US" sz="2000" dirty="0" smtClean="0"/>
              <a:t>Redesign, too close to </a:t>
            </a:r>
            <a:r>
              <a:rPr lang="en-US" sz="2000" dirty="0" err="1" smtClean="0"/>
              <a:t>aluminium</a:t>
            </a:r>
            <a:r>
              <a:rPr lang="en-US" sz="2000" dirty="0" smtClean="0"/>
              <a:t> door</a:t>
            </a:r>
          </a:p>
          <a:p>
            <a:r>
              <a:rPr lang="en-US" sz="2000" dirty="0" smtClean="0"/>
              <a:t>Website</a:t>
            </a:r>
          </a:p>
          <a:p>
            <a:pPr marL="800100" lvl="1" indent="-342900">
              <a:buFont typeface="+mj-lt"/>
              <a:buAutoNum type="alphaLcParenR"/>
            </a:pPr>
            <a:r>
              <a:rPr lang="en-US" sz="2000" dirty="0" smtClean="0"/>
              <a:t>Lacks proper admin tools</a:t>
            </a:r>
          </a:p>
          <a:p>
            <a:pPr marL="800100" lvl="1" indent="-342900">
              <a:buFont typeface="+mj-lt"/>
              <a:buAutoNum type="alphaLcParenR"/>
            </a:pPr>
            <a:r>
              <a:rPr lang="en-US" sz="2000" dirty="0" smtClean="0"/>
              <a:t>Longevity</a:t>
            </a:r>
          </a:p>
          <a:p>
            <a:pPr marL="400050"/>
            <a:r>
              <a:rPr lang="en-US" sz="2000" dirty="0" smtClean="0"/>
              <a:t>Future of the Vending Machine</a:t>
            </a:r>
          </a:p>
          <a:p>
            <a:endParaRPr lang="en-ZA" dirty="0"/>
          </a:p>
        </p:txBody>
      </p:sp>
      <p:sp>
        <p:nvSpPr>
          <p:cNvPr id="4" name="Title 1"/>
          <p:cNvSpPr>
            <a:spLocks noGrp="1"/>
          </p:cNvSpPr>
          <p:nvPr>
            <p:ph type="title"/>
          </p:nvPr>
        </p:nvSpPr>
        <p:spPr>
          <a:xfrm>
            <a:off x="619277" y="2768600"/>
            <a:ext cx="8596668" cy="1320800"/>
          </a:xfrm>
        </p:spPr>
        <p:txBody>
          <a:bodyPr/>
          <a:lstStyle/>
          <a:p>
            <a:r>
              <a:rPr lang="en-US" dirty="0" smtClean="0"/>
              <a:t>Conclusion and Recommendations</a:t>
            </a:r>
            <a:endParaRPr lang="en-ZA" dirty="0"/>
          </a:p>
        </p:txBody>
      </p:sp>
    </p:spTree>
    <p:extLst>
      <p:ext uri="{BB962C8B-B14F-4D97-AF65-F5344CB8AC3E}">
        <p14:creationId xmlns:p14="http://schemas.microsoft.com/office/powerpoint/2010/main" val="172865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64" presetClass="path" presetSubtype="0" accel="50000" decel="50000" fill="hold" grpId="1" nodeType="afterEffect">
                                  <p:stCondLst>
                                    <p:cond delay="0"/>
                                  </p:stCondLst>
                                  <p:childTnLst>
                                    <p:animMotion origin="layout" path="M 4.79167E-6 0 L 0.00026 -0.39421 " pathEditMode="relative" rAng="0" ptsTypes="AA">
                                      <p:cBhvr>
                                        <p:cTn id="10" dur="750" fill="hold"/>
                                        <p:tgtEl>
                                          <p:spTgt spid="4"/>
                                        </p:tgtEl>
                                        <p:attrNameLst>
                                          <p:attrName>ppt_x</p:attrName>
                                          <p:attrName>ppt_y</p:attrName>
                                        </p:attrNameLst>
                                      </p:cBhvr>
                                      <p:rCtr x="13" y="-19722"/>
                                    </p:animMotion>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275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par>
                          <p:cTn id="45" fill="hold">
                            <p:stCondLst>
                              <p:cond delay="3250"/>
                            </p:stCondLst>
                            <p:childTnLst>
                              <p:par>
                                <p:cTn id="46" presetID="10" presetClass="entr" presetSubtype="0" fill="hold" grpId="0" nodeType="after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729343"/>
          </a:xfrm>
        </p:spPr>
        <p:txBody>
          <a:bodyPr/>
          <a:lstStyle/>
          <a:p>
            <a:r>
              <a:rPr lang="en-US" dirty="0" smtClean="0"/>
              <a:t>References</a:t>
            </a:r>
            <a:endParaRPr lang="en-ZA" dirty="0"/>
          </a:p>
        </p:txBody>
      </p:sp>
      <p:sp>
        <p:nvSpPr>
          <p:cNvPr id="3" name="Content Placeholder 2"/>
          <p:cNvSpPr>
            <a:spLocks noGrp="1"/>
          </p:cNvSpPr>
          <p:nvPr>
            <p:ph idx="1"/>
          </p:nvPr>
        </p:nvSpPr>
        <p:spPr>
          <a:xfrm>
            <a:off x="0" y="598714"/>
            <a:ext cx="12192000" cy="6259286"/>
          </a:xfrm>
        </p:spPr>
        <p:txBody>
          <a:bodyPr/>
          <a:lstStyle/>
          <a:p>
            <a:pPr>
              <a:buFont typeface="+mj-lt"/>
              <a:buAutoNum type="arabicParenR"/>
            </a:pPr>
            <a:r>
              <a:rPr lang="en-US" dirty="0">
                <a:hlinkClick r:id="rId3" action="ppaction://hlinksldjump"/>
              </a:rPr>
              <a:t>S. G. </a:t>
            </a:r>
            <a:r>
              <a:rPr lang="en-US" dirty="0" err="1">
                <a:hlinkClick r:id="rId3" action="ppaction://hlinksldjump"/>
              </a:rPr>
              <a:t>Patil</a:t>
            </a:r>
            <a:r>
              <a:rPr lang="en-US" dirty="0">
                <a:hlinkClick r:id="rId3" action="ppaction://hlinksldjump"/>
              </a:rPr>
              <a:t> and T. J. Gale, “Preliminary design of remotely used and monitored medication dispenser,” in Engineering in Medicine and Biology Society, 2006. EMBS ’06. 28th Annual International Conference of the IEEE, Aug 2006, pp. 3616–3619</a:t>
            </a:r>
            <a:r>
              <a:rPr lang="en-US" dirty="0" smtClean="0">
                <a:hlinkClick r:id="rId3" action="ppaction://hlinksldjump"/>
              </a:rPr>
              <a:t>.</a:t>
            </a:r>
            <a:endParaRPr lang="en-US" dirty="0" smtClean="0"/>
          </a:p>
          <a:p>
            <a:pPr>
              <a:buFont typeface="+mj-lt"/>
              <a:buAutoNum type="arabicParenR"/>
            </a:pPr>
            <a:r>
              <a:rPr lang="en-US" dirty="0">
                <a:hlinkClick r:id="rId4" action="ppaction://hlinksldjump"/>
              </a:rPr>
              <a:t>T. J. G. V. Q. Ho and C. R. Stack, “Medication dispenser for narcotic rehabilitation patients,” in 2009 Annual International </a:t>
            </a:r>
            <a:r>
              <a:rPr lang="en-US" dirty="0" smtClean="0">
                <a:hlinkClick r:id="rId4" action="ppaction://hlinksldjump"/>
              </a:rPr>
              <a:t>Conference </a:t>
            </a:r>
            <a:r>
              <a:rPr lang="en-US" dirty="0">
                <a:hlinkClick r:id="rId4" action="ppaction://hlinksldjump"/>
              </a:rPr>
              <a:t>of the IEEE Engineering in Medicine and Biology Society, Sept 2009, pp. 1742–1745</a:t>
            </a:r>
            <a:r>
              <a:rPr lang="en-US" dirty="0" smtClean="0">
                <a:hlinkClick r:id="rId4" action="ppaction://hlinksldjump"/>
              </a:rPr>
              <a:t>.</a:t>
            </a:r>
            <a:endParaRPr lang="en-US" dirty="0" smtClean="0"/>
          </a:p>
          <a:p>
            <a:pPr>
              <a:buFont typeface="+mj-lt"/>
              <a:buAutoNum type="arabicParenR"/>
            </a:pPr>
            <a:r>
              <a:rPr lang="en-US" dirty="0">
                <a:hlinkClick r:id="rId5" action="ppaction://hlinksldjump"/>
              </a:rPr>
              <a:t>S. L. J. N. C. K. </a:t>
            </a:r>
            <a:r>
              <a:rPr lang="en-US" dirty="0" err="1">
                <a:hlinkClick r:id="rId5" action="ppaction://hlinksldjump"/>
              </a:rPr>
              <a:t>Toh</a:t>
            </a:r>
            <a:r>
              <a:rPr lang="en-US" dirty="0">
                <a:hlinkClick r:id="rId5" action="ppaction://hlinksldjump"/>
              </a:rPr>
              <a:t> and Y. O. Tan, “Three dimensional adjustable cavity for flexible </a:t>
            </a:r>
            <a:r>
              <a:rPr lang="en-US" dirty="0" err="1">
                <a:hlinkClick r:id="rId5" action="ppaction://hlinksldjump"/>
              </a:rPr>
              <a:t>singulation</a:t>
            </a:r>
            <a:r>
              <a:rPr lang="en-US" dirty="0">
                <a:hlinkClick r:id="rId5" action="ppaction://hlinksldjump"/>
              </a:rPr>
              <a:t> of multiple medications in an automated medication dispenser,” in 2012 IEEE International Conference on Automation Science and Engineering (CASE), Aug 2012, pp. 347–352</a:t>
            </a:r>
            <a:r>
              <a:rPr lang="en-US" dirty="0" smtClean="0">
                <a:hlinkClick r:id="rId5" action="ppaction://hlinksldjump"/>
              </a:rPr>
              <a:t>.</a:t>
            </a:r>
            <a:endParaRPr lang="en-US" dirty="0" smtClean="0"/>
          </a:p>
          <a:p>
            <a:pPr>
              <a:buFont typeface="+mj-lt"/>
              <a:buAutoNum type="arabicParenR"/>
            </a:pPr>
            <a:r>
              <a:rPr lang="en-ZA" dirty="0">
                <a:hlinkClick r:id="rId4" action="ppaction://hlinksldjump"/>
              </a:rPr>
              <a:t>https://en.wikipedia.org/wiki/LAMP_(software_bundle)#/media/File:LAMP_software_bundle.svg</a:t>
            </a:r>
            <a:endParaRPr lang="en-ZA" dirty="0"/>
          </a:p>
        </p:txBody>
      </p:sp>
    </p:spTree>
    <p:extLst>
      <p:ext uri="{BB962C8B-B14F-4D97-AF65-F5344CB8AC3E}">
        <p14:creationId xmlns:p14="http://schemas.microsoft.com/office/powerpoint/2010/main" val="2180248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277" y="1226457"/>
            <a:ext cx="8596668" cy="5366448"/>
          </a:xfrm>
        </p:spPr>
        <p:txBody>
          <a:bodyPr>
            <a:normAutofit/>
          </a:bodyPr>
          <a:lstStyle/>
          <a:p>
            <a:r>
              <a:rPr lang="en-US" sz="3200" dirty="0" smtClean="0"/>
              <a:t>Reliably dispense individual components</a:t>
            </a:r>
          </a:p>
          <a:p>
            <a:endParaRPr lang="en-US" sz="3200" dirty="0" smtClean="0"/>
          </a:p>
          <a:p>
            <a:r>
              <a:rPr lang="en-US" sz="3200" dirty="0" smtClean="0"/>
              <a:t>Internet connected and controllable</a:t>
            </a:r>
          </a:p>
          <a:p>
            <a:endParaRPr lang="en-US" sz="3200" dirty="0" smtClean="0"/>
          </a:p>
          <a:p>
            <a:r>
              <a:rPr lang="en-US" sz="3200" dirty="0" smtClean="0"/>
              <a:t>Self contained and user friendly</a:t>
            </a:r>
          </a:p>
          <a:p>
            <a:endParaRPr lang="en-US" sz="3200" dirty="0" smtClean="0"/>
          </a:p>
          <a:p>
            <a:r>
              <a:rPr lang="en-US" sz="3200" dirty="0" smtClean="0"/>
              <a:t>Stock components and make it easy to restock</a:t>
            </a:r>
            <a:endParaRPr lang="en-ZA" sz="3200" dirty="0"/>
          </a:p>
        </p:txBody>
      </p:sp>
      <p:sp>
        <p:nvSpPr>
          <p:cNvPr id="4" name="Title 1"/>
          <p:cNvSpPr>
            <a:spLocks noGrp="1"/>
          </p:cNvSpPr>
          <p:nvPr>
            <p:ph type="title"/>
          </p:nvPr>
        </p:nvSpPr>
        <p:spPr>
          <a:xfrm>
            <a:off x="619277" y="2768600"/>
            <a:ext cx="8596668" cy="1320800"/>
          </a:xfrm>
        </p:spPr>
        <p:txBody>
          <a:bodyPr/>
          <a:lstStyle/>
          <a:p>
            <a:r>
              <a:rPr lang="en-US" dirty="0" smtClean="0"/>
              <a:t>Objectives and Purpose of the Research</a:t>
            </a:r>
            <a:endParaRPr lang="en-ZA" dirty="0"/>
          </a:p>
        </p:txBody>
      </p:sp>
    </p:spTree>
    <p:extLst>
      <p:ext uri="{BB962C8B-B14F-4D97-AF65-F5344CB8AC3E}">
        <p14:creationId xmlns:p14="http://schemas.microsoft.com/office/powerpoint/2010/main" val="193737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64" presetClass="path" presetSubtype="0" accel="50000" decel="50000" fill="hold" grpId="1" nodeType="afterEffect">
                                  <p:stCondLst>
                                    <p:cond delay="0"/>
                                  </p:stCondLst>
                                  <p:childTnLst>
                                    <p:animMotion origin="layout" path="M 4.79167E-6 0 L 0.00026 -0.3625 " pathEditMode="relative" rAng="0" ptsTypes="AA">
                                      <p:cBhvr>
                                        <p:cTn id="10" dur="750" fill="hold"/>
                                        <p:tgtEl>
                                          <p:spTgt spid="4"/>
                                        </p:tgtEl>
                                        <p:attrNameLst>
                                          <p:attrName>ppt_x</p:attrName>
                                          <p:attrName>ppt_y</p:attrName>
                                        </p:attrNameLst>
                                      </p:cBhvr>
                                      <p:rCtr x="13" y="-18125"/>
                                    </p:animMotion>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99885"/>
            <a:ext cx="8596668" cy="5987143"/>
          </a:xfrm>
        </p:spPr>
        <p:txBody>
          <a:bodyPr>
            <a:normAutofit lnSpcReduction="10000"/>
          </a:bodyPr>
          <a:lstStyle/>
          <a:p>
            <a:r>
              <a:rPr lang="en-US" sz="2800" dirty="0" smtClean="0"/>
              <a:t>Mechanical </a:t>
            </a:r>
            <a:r>
              <a:rPr lang="en-US" sz="2800" dirty="0"/>
              <a:t>Delivery Mechanism</a:t>
            </a:r>
          </a:p>
          <a:p>
            <a:endParaRPr lang="en-US" sz="2800" dirty="0" smtClean="0"/>
          </a:p>
          <a:p>
            <a:r>
              <a:rPr lang="en-US" sz="2800" dirty="0"/>
              <a:t>Internet Viability</a:t>
            </a:r>
            <a:endParaRPr lang="en-US" sz="2800" dirty="0" smtClean="0"/>
          </a:p>
          <a:p>
            <a:endParaRPr lang="en-US" sz="2800" dirty="0" smtClean="0"/>
          </a:p>
          <a:p>
            <a:r>
              <a:rPr lang="en-US" sz="2800" dirty="0" smtClean="0"/>
              <a:t>Enclosure Design</a:t>
            </a:r>
          </a:p>
          <a:p>
            <a:endParaRPr lang="en-US" sz="2800" dirty="0" smtClean="0"/>
          </a:p>
          <a:p>
            <a:r>
              <a:rPr lang="en-US" sz="2800" dirty="0" smtClean="0"/>
              <a:t>PCB and Circuit Design</a:t>
            </a:r>
          </a:p>
          <a:p>
            <a:endParaRPr lang="en-US" sz="2800" dirty="0" smtClean="0"/>
          </a:p>
          <a:p>
            <a:r>
              <a:rPr lang="en-US" sz="2800" dirty="0" smtClean="0"/>
              <a:t>Software Requirements</a:t>
            </a:r>
          </a:p>
          <a:p>
            <a:endParaRPr lang="en-US" sz="2800" dirty="0" smtClean="0"/>
          </a:p>
          <a:p>
            <a:r>
              <a:rPr lang="en-US" sz="2800" dirty="0" smtClean="0"/>
              <a:t>Assembly</a:t>
            </a:r>
          </a:p>
          <a:p>
            <a:endParaRPr lang="en-ZA"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401" t="35056" r="27445" b="14391"/>
          <a:stretch/>
        </p:blipFill>
        <p:spPr>
          <a:xfrm>
            <a:off x="1089468" y="1856373"/>
            <a:ext cx="5203372" cy="3072679"/>
          </a:xfrm>
          <a:prstGeom prst="rect">
            <a:avLst/>
          </a:prstGeom>
        </p:spPr>
      </p:pic>
      <p:sp>
        <p:nvSpPr>
          <p:cNvPr id="6" name="Title 1"/>
          <p:cNvSpPr>
            <a:spLocks noGrp="1"/>
          </p:cNvSpPr>
          <p:nvPr>
            <p:ph type="title"/>
          </p:nvPr>
        </p:nvSpPr>
        <p:spPr>
          <a:xfrm>
            <a:off x="619277" y="2768600"/>
            <a:ext cx="8596668" cy="1320800"/>
          </a:xfrm>
        </p:spPr>
        <p:txBody>
          <a:bodyPr/>
          <a:lstStyle/>
          <a:p>
            <a:r>
              <a:rPr lang="en-US" dirty="0" smtClean="0"/>
              <a:t>Problems to be investigated</a:t>
            </a:r>
            <a:endParaRPr lang="en-ZA" dirty="0"/>
          </a:p>
        </p:txBody>
      </p:sp>
    </p:spTree>
    <p:extLst>
      <p:ext uri="{BB962C8B-B14F-4D97-AF65-F5344CB8AC3E}">
        <p14:creationId xmlns:p14="http://schemas.microsoft.com/office/powerpoint/2010/main" val="309359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64" presetClass="path" presetSubtype="0" accel="50000" decel="50000" fill="hold" grpId="1" nodeType="afterEffect">
                                  <p:stCondLst>
                                    <p:cond delay="0"/>
                                  </p:stCondLst>
                                  <p:childTnLst>
                                    <p:animMotion origin="layout" path="M 4.79167E-6 0 L 0.00273 -0.36875 " pathEditMode="relative" rAng="0" ptsTypes="AA">
                                      <p:cBhvr>
                                        <p:cTn id="10" dur="750" fill="hold"/>
                                        <p:tgtEl>
                                          <p:spTgt spid="6"/>
                                        </p:tgtEl>
                                        <p:attrNameLst>
                                          <p:attrName>ppt_x</p:attrName>
                                          <p:attrName>ppt_y</p:attrName>
                                        </p:attrNameLst>
                                      </p:cBhvr>
                                      <p:rCtr x="130" y="-18449"/>
                                    </p:animMotion>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26" t="-1271" r="126" b="-3181"/>
          <a:stretch/>
        </p:blipFill>
        <p:spPr>
          <a:xfrm>
            <a:off x="2060546" y="90613"/>
            <a:ext cx="6845086" cy="5733925"/>
          </a:xfrm>
        </p:spPr>
      </p:pic>
      <p:sp>
        <p:nvSpPr>
          <p:cNvPr id="4" name="Text Placeholder 3"/>
          <p:cNvSpPr>
            <a:spLocks noGrp="1"/>
          </p:cNvSpPr>
          <p:nvPr>
            <p:ph type="body" sz="half" idx="2"/>
          </p:nvPr>
        </p:nvSpPr>
        <p:spPr>
          <a:xfrm>
            <a:off x="1184756" y="5824538"/>
            <a:ext cx="8596667" cy="674024"/>
          </a:xfrm>
        </p:spPr>
        <p:txBody>
          <a:bodyPr/>
          <a:lstStyle/>
          <a:p>
            <a:pPr algn="ctr"/>
            <a:r>
              <a:rPr lang="en-US" dirty="0"/>
              <a:t>Proposed design of medication dispenser from the group at UT </a:t>
            </a:r>
            <a:r>
              <a:rPr lang="en-US" dirty="0" smtClean="0">
                <a:hlinkClick r:id="rId4" action="ppaction://hlinksldjump"/>
              </a:rPr>
              <a:t>[1]</a:t>
            </a:r>
            <a:r>
              <a:rPr lang="en-US" dirty="0" smtClean="0"/>
              <a:t>.</a:t>
            </a:r>
            <a:endParaRPr lang="en-ZA" dirty="0"/>
          </a:p>
        </p:txBody>
      </p:sp>
      <p:pic>
        <p:nvPicPr>
          <p:cNvPr id="7" name="Picture Placeholder 4"/>
          <p:cNvPicPr>
            <a:picLocks noChangeAspect="1"/>
          </p:cNvPicPr>
          <p:nvPr/>
        </p:nvPicPr>
        <p:blipFill rotWithShape="1">
          <a:blip r:embed="rId5">
            <a:extLst>
              <a:ext uri="{28A0092B-C50C-407E-A947-70E740481C1C}">
                <a14:useLocalDpi xmlns:a14="http://schemas.microsoft.com/office/drawing/2010/main" val="0"/>
              </a:ext>
            </a:extLst>
          </a:blip>
          <a:srcRect t="-5756" b="-1704"/>
          <a:stretch/>
        </p:blipFill>
        <p:spPr>
          <a:xfrm>
            <a:off x="2051327" y="-155619"/>
            <a:ext cx="6863523" cy="5980157"/>
          </a:xfrm>
          <a:prstGeom prst="rect">
            <a:avLst/>
          </a:prstGeom>
        </p:spPr>
      </p:pic>
      <p:sp>
        <p:nvSpPr>
          <p:cNvPr id="8" name="Text Placeholder 3"/>
          <p:cNvSpPr txBox="1">
            <a:spLocks/>
          </p:cNvSpPr>
          <p:nvPr/>
        </p:nvSpPr>
        <p:spPr>
          <a:xfrm>
            <a:off x="1337156" y="5824538"/>
            <a:ext cx="8596667" cy="674024"/>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9pPr>
          </a:lstStyle>
          <a:p>
            <a:pPr algn="ctr"/>
            <a:r>
              <a:rPr lang="en-US" dirty="0" smtClean="0"/>
              <a:t>Dispensing mechanism for Medication dispenser for narcotic rehabilitation with cover removed </a:t>
            </a:r>
            <a:r>
              <a:rPr lang="en-US" dirty="0" smtClean="0">
                <a:hlinkClick r:id="rId4" action="ppaction://hlinksldjump"/>
              </a:rPr>
              <a:t>[2]</a:t>
            </a:r>
            <a:r>
              <a:rPr lang="en-US" dirty="0" smtClean="0"/>
              <a:t>.</a:t>
            </a:r>
            <a:endParaRPr lang="en-ZA" dirty="0"/>
          </a:p>
        </p:txBody>
      </p:sp>
      <p:grpSp>
        <p:nvGrpSpPr>
          <p:cNvPr id="12" name="Group 11"/>
          <p:cNvGrpSpPr/>
          <p:nvPr/>
        </p:nvGrpSpPr>
        <p:grpSpPr>
          <a:xfrm>
            <a:off x="1517345" y="628574"/>
            <a:ext cx="7931486" cy="4683655"/>
            <a:chOff x="1517345" y="628574"/>
            <a:chExt cx="7931486" cy="4683655"/>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8443" y="628574"/>
              <a:ext cx="7369290" cy="220588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7345" y="2834459"/>
              <a:ext cx="7931486" cy="2477770"/>
            </a:xfrm>
            <a:prstGeom prst="rect">
              <a:avLst/>
            </a:prstGeom>
          </p:spPr>
        </p:pic>
      </p:grpSp>
      <p:sp>
        <p:nvSpPr>
          <p:cNvPr id="13" name="Text Placeholder 3"/>
          <p:cNvSpPr txBox="1">
            <a:spLocks/>
          </p:cNvSpPr>
          <p:nvPr/>
        </p:nvSpPr>
        <p:spPr>
          <a:xfrm>
            <a:off x="1337155" y="5824538"/>
            <a:ext cx="8596667" cy="674024"/>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9pPr>
          </a:lstStyle>
          <a:p>
            <a:pPr algn="ctr"/>
            <a:r>
              <a:rPr lang="en-US" dirty="0" smtClean="0"/>
              <a:t>Various pictures of the 3D Adjustable cavity Medication Dispenser </a:t>
            </a:r>
            <a:r>
              <a:rPr lang="en-US" dirty="0" smtClean="0">
                <a:hlinkClick r:id="rId4" action="ppaction://hlinksldjump"/>
              </a:rPr>
              <a:t>[3]</a:t>
            </a:r>
            <a:r>
              <a:rPr lang="en-US" dirty="0" smtClean="0"/>
              <a:t>.</a:t>
            </a:r>
            <a:endParaRPr lang="en-ZA" dirty="0"/>
          </a:p>
        </p:txBody>
      </p:sp>
    </p:spTree>
    <p:extLst>
      <p:ext uri="{BB962C8B-B14F-4D97-AF65-F5344CB8AC3E}">
        <p14:creationId xmlns:p14="http://schemas.microsoft.com/office/powerpoint/2010/main" val="391333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nodeType="clickEffect">
                                  <p:stCondLst>
                                    <p:cond delay="0"/>
                                  </p:stCondLst>
                                  <p:childTnLst>
                                    <p:animMotion origin="layout" path="M -0.00039 -0.00023 L -0.00039 -0.12616 C -0.00039 -0.18241 -0.01445 -0.20718 -0.10104 -0.20926 C -0.15326 -0.21296 -0.30664 -0.21481 -0.26471 -0.21481 " pathEditMode="relative" rAng="0" ptsTypes="AAAA">
                                      <p:cBhvr>
                                        <p:cTn id="6" dur="750" fill="hold"/>
                                        <p:tgtEl>
                                          <p:spTgt spid="6"/>
                                        </p:tgtEl>
                                        <p:attrNameLst>
                                          <p:attrName>ppt_x</p:attrName>
                                          <p:attrName>ppt_y</p:attrName>
                                        </p:attrNameLst>
                                      </p:cBhvr>
                                      <p:rCtr x="-13568" y="-10741"/>
                                    </p:animMotion>
                                  </p:childTnLst>
                                </p:cTn>
                              </p:par>
                              <p:par>
                                <p:cTn id="7" presetID="6" presetClass="emph" presetSubtype="0" fill="hold" nodeType="withEffect">
                                  <p:stCondLst>
                                    <p:cond delay="0"/>
                                  </p:stCondLst>
                                  <p:childTnLst>
                                    <p:animScale>
                                      <p:cBhvr>
                                        <p:cTn id="8" dur="250" fill="hold"/>
                                        <p:tgtEl>
                                          <p:spTgt spid="6"/>
                                        </p:tgtEl>
                                      </p:cBhvr>
                                      <p:by x="50000" y="50000"/>
                                    </p:animScale>
                                  </p:childTnLst>
                                </p:cTn>
                              </p:par>
                              <p:par>
                                <p:cTn id="9" presetID="10" presetClass="exit" presetSubtype="0" fill="hold" grpId="0" nodeType="withEffect">
                                  <p:stCondLst>
                                    <p:cond delay="0"/>
                                  </p:stCondLst>
                                  <p:childTnLst>
                                    <p:animEffect transition="out" filter="fade">
                                      <p:cBhvr>
                                        <p:cTn id="10" dur="500"/>
                                        <p:tgtEl>
                                          <p:spTgt spid="4">
                                            <p:txEl>
                                              <p:pRg st="0" end="0"/>
                                            </p:txEl>
                                          </p:spTgt>
                                        </p:tgtEl>
                                      </p:cBhvr>
                                    </p:animEffect>
                                    <p:set>
                                      <p:cBhvr>
                                        <p:cTn id="11" dur="1" fill="hold">
                                          <p:stCondLst>
                                            <p:cond delay="499"/>
                                          </p:stCondLst>
                                        </p:cTn>
                                        <p:tgtEl>
                                          <p:spTgt spid="4">
                                            <p:txEl>
                                              <p:pRg st="0" end="0"/>
                                            </p:txEl>
                                          </p:spTgt>
                                        </p:tgtEl>
                                        <p:attrNameLst>
                                          <p:attrName>style.visibility</p:attrName>
                                        </p:attrNameLst>
                                      </p:cBhvr>
                                      <p:to>
                                        <p:strVal val="hidden"/>
                                      </p:to>
                                    </p:set>
                                  </p:childTnLst>
                                </p:cTn>
                              </p:par>
                            </p:childTnLst>
                          </p:cTn>
                        </p:par>
                        <p:par>
                          <p:cTn id="12" fill="hold">
                            <p:stCondLst>
                              <p:cond delay="750"/>
                            </p:stCondLst>
                            <p:childTnLst>
                              <p:par>
                                <p:cTn id="13" presetID="9" presetClass="emph" presetSubtype="0" nodeType="afterEffect">
                                  <p:stCondLst>
                                    <p:cond delay="0"/>
                                  </p:stCondLst>
                                  <p:childTnLst>
                                    <p:set>
                                      <p:cBhvr rctx="PPT">
                                        <p:cTn id="14" dur="indefinite"/>
                                        <p:tgtEl>
                                          <p:spTgt spid="6"/>
                                        </p:tgtEl>
                                        <p:attrNameLst>
                                          <p:attrName>style.opacity</p:attrName>
                                        </p:attrNameLst>
                                      </p:cBhvr>
                                      <p:to>
                                        <p:strVal val="0.25"/>
                                      </p:to>
                                    </p:set>
                                    <p:animEffect filter="image" prLst="opacity: 0.25">
                                      <p:cBhvr rctx="IE">
                                        <p:cTn id="15" dur="indefinite"/>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7" presetClass="path" presetSubtype="0" accel="50000" decel="50000" fill="hold" nodeType="clickEffect">
                                  <p:stCondLst>
                                    <p:cond delay="0"/>
                                  </p:stCondLst>
                                  <p:childTnLst>
                                    <p:animMotion origin="layout" path="M 4.16667E-7 -4.44444E-6 L 4.16667E-7 -0.12523 C 4.16667E-7 -0.18125 0.06758 -0.19513 0.1237 -0.19513 L 0.31914 -0.19513 " pathEditMode="relative" rAng="0" ptsTypes="AAAA">
                                      <p:cBhvr>
                                        <p:cTn id="26" dur="750" fill="hold"/>
                                        <p:tgtEl>
                                          <p:spTgt spid="7"/>
                                        </p:tgtEl>
                                        <p:attrNameLst>
                                          <p:attrName>ppt_x</p:attrName>
                                          <p:attrName>ppt_y</p:attrName>
                                        </p:attrNameLst>
                                      </p:cBhvr>
                                      <p:rCtr x="15951" y="-9769"/>
                                    </p:animMotion>
                                  </p:childTnLst>
                                </p:cTn>
                              </p:par>
                              <p:par>
                                <p:cTn id="27" presetID="6" presetClass="emph" presetSubtype="0" fill="hold" nodeType="withEffect">
                                  <p:stCondLst>
                                    <p:cond delay="0"/>
                                  </p:stCondLst>
                                  <p:childTnLst>
                                    <p:animScale>
                                      <p:cBhvr>
                                        <p:cTn id="28" dur="250" fill="hold"/>
                                        <p:tgtEl>
                                          <p:spTgt spid="7"/>
                                        </p:tgtEl>
                                      </p:cBhvr>
                                      <p:by x="50000" y="50000"/>
                                    </p:animScale>
                                  </p:childTnLst>
                                </p:cTn>
                              </p:par>
                              <p:par>
                                <p:cTn id="29" presetID="10" presetClass="exit" presetSubtype="0" fill="hold" grpId="0"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par>
                          <p:cTn id="32" fill="hold">
                            <p:stCondLst>
                              <p:cond delay="750"/>
                            </p:stCondLst>
                            <p:childTnLst>
                              <p:par>
                                <p:cTn id="33" presetID="9" presetClass="emph" presetSubtype="0" nodeType="afterEffect">
                                  <p:stCondLst>
                                    <p:cond delay="0"/>
                                  </p:stCondLst>
                                  <p:childTnLst>
                                    <p:set>
                                      <p:cBhvr rctx="PPT">
                                        <p:cTn id="34" dur="indefinite"/>
                                        <p:tgtEl>
                                          <p:spTgt spid="7"/>
                                        </p:tgtEl>
                                        <p:attrNameLst>
                                          <p:attrName>style.opacity</p:attrName>
                                        </p:attrNameLst>
                                      </p:cBhvr>
                                      <p:to>
                                        <p:strVal val="0.5"/>
                                      </p:to>
                                    </p:set>
                                    <p:animEffect filter="image" prLst="opacity: 0.5">
                                      <p:cBhvr rctx="IE">
                                        <p:cTn id="35" dur="indefinite"/>
                                        <p:tgtEl>
                                          <p:spTgt spid="7"/>
                                        </p:tgtEl>
                                      </p:cBhvr>
                                    </p:animEffect>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8" grpId="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algn="ctr"/>
            <a:r>
              <a:rPr lang="en-US" dirty="0" smtClean="0"/>
              <a:t>A picture of the LAMP stack architecture description in a flow diagram format </a:t>
            </a:r>
            <a:r>
              <a:rPr lang="en-US" dirty="0" smtClean="0">
                <a:hlinkClick r:id="rId3" action="ppaction://hlinksldjump"/>
              </a:rPr>
              <a:t>[4]</a:t>
            </a:r>
            <a:r>
              <a:rPr lang="en-US" dirty="0" smtClean="0"/>
              <a:t>.</a:t>
            </a:r>
            <a:endParaRPr lang="en-ZA"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27919"/>
            <a:ext cx="8767841" cy="4931910"/>
          </a:xfrm>
          <a:prstGeom prst="rect">
            <a:avLst/>
          </a:prstGeom>
        </p:spPr>
      </p:pic>
    </p:spTree>
    <p:extLst>
      <p:ext uri="{BB962C8B-B14F-4D97-AF65-F5344CB8AC3E}">
        <p14:creationId xmlns:p14="http://schemas.microsoft.com/office/powerpoint/2010/main" val="4187859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500743"/>
            <a:ext cx="8596668" cy="5540619"/>
          </a:xfrm>
        </p:spPr>
        <p:txBody>
          <a:bodyPr/>
          <a:lstStyle/>
          <a:p>
            <a:r>
              <a:rPr lang="en-US" sz="2800" dirty="0" err="1" smtClean="0"/>
              <a:t>Communicaions</a:t>
            </a:r>
            <a:r>
              <a:rPr lang="en-ZA" sz="2800" dirty="0" smtClean="0"/>
              <a:t>:</a:t>
            </a:r>
          </a:p>
          <a:p>
            <a:pPr marL="800100" lvl="1" indent="-342900">
              <a:buFont typeface="+mj-lt"/>
              <a:buAutoNum type="alphaLcParenR"/>
            </a:pPr>
            <a:r>
              <a:rPr lang="en-US" sz="2800" dirty="0" smtClean="0"/>
              <a:t>I2C</a:t>
            </a:r>
          </a:p>
          <a:p>
            <a:pPr marL="800100" lvl="1" indent="-342900">
              <a:buFont typeface="+mj-lt"/>
              <a:buAutoNum type="alphaLcParenR"/>
            </a:pPr>
            <a:r>
              <a:rPr lang="en-US" sz="2800" dirty="0" smtClean="0"/>
              <a:t>UART</a:t>
            </a:r>
          </a:p>
          <a:p>
            <a:pPr marL="800100" lvl="1" indent="-342900">
              <a:buFont typeface="+mj-lt"/>
              <a:buAutoNum type="alphaLcParenR"/>
            </a:pPr>
            <a:r>
              <a:rPr lang="en-US" sz="2800" dirty="0" smtClean="0"/>
              <a:t>RS485</a:t>
            </a:r>
          </a:p>
          <a:p>
            <a:pPr marL="400050"/>
            <a:r>
              <a:rPr lang="en-US" sz="2800" dirty="0" smtClean="0"/>
              <a:t>RFID</a:t>
            </a:r>
          </a:p>
          <a:p>
            <a:pPr marL="857250" lvl="1" indent="-342900">
              <a:buFont typeface="+mj-lt"/>
              <a:buAutoNum type="alphaLcParenR"/>
            </a:pPr>
            <a:r>
              <a:rPr lang="en-US" sz="2800" dirty="0" smtClean="0"/>
              <a:t>Low frequency</a:t>
            </a:r>
          </a:p>
          <a:p>
            <a:pPr marL="857250" lvl="1" indent="-342900">
              <a:buFont typeface="+mj-lt"/>
              <a:buAutoNum type="alphaLcParenR"/>
            </a:pPr>
            <a:r>
              <a:rPr lang="en-US" sz="2800" dirty="0" smtClean="0"/>
              <a:t>Passive tag</a:t>
            </a:r>
          </a:p>
          <a:p>
            <a:pPr marL="857250" lvl="1" indent="-342900">
              <a:buFont typeface="+mj-lt"/>
              <a:buAutoNum type="alphaLcParenR"/>
            </a:pPr>
            <a:r>
              <a:rPr lang="en-US" sz="2800" dirty="0" smtClean="0"/>
              <a:t>UCT’s solution</a:t>
            </a:r>
            <a:endParaRPr lang="en-US" sz="2800" dirty="0"/>
          </a:p>
        </p:txBody>
      </p:sp>
    </p:spTree>
    <p:extLst>
      <p:ext uri="{BB962C8B-B14F-4D97-AF65-F5344CB8AC3E}">
        <p14:creationId xmlns:p14="http://schemas.microsoft.com/office/powerpoint/2010/main" val="121429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11201"/>
            <a:ext cx="8596668" cy="5936342"/>
          </a:xfrm>
        </p:spPr>
        <p:txBody>
          <a:bodyPr>
            <a:noAutofit/>
          </a:bodyPr>
          <a:lstStyle/>
          <a:p>
            <a:r>
              <a:rPr lang="en-US" sz="2400" dirty="0" smtClean="0"/>
              <a:t>Mechanical Design</a:t>
            </a:r>
          </a:p>
          <a:p>
            <a:pPr marL="800100" lvl="1" indent="-342900">
              <a:buFont typeface="+mj-lt"/>
              <a:buAutoNum type="alphaLcParenR"/>
            </a:pPr>
            <a:r>
              <a:rPr lang="en-US" sz="2400" dirty="0" smtClean="0"/>
              <a:t>IC Guide</a:t>
            </a:r>
          </a:p>
          <a:p>
            <a:pPr marL="800100" lvl="1" indent="-342900">
              <a:buFont typeface="+mj-lt"/>
              <a:buAutoNum type="alphaLcParenR"/>
            </a:pPr>
            <a:r>
              <a:rPr lang="en-US" sz="2400" dirty="0" smtClean="0"/>
              <a:t>Delivery Mechanism</a:t>
            </a:r>
          </a:p>
          <a:p>
            <a:pPr marL="800100" lvl="1" indent="-342900">
              <a:buFont typeface="+mj-lt"/>
              <a:buAutoNum type="alphaLcParenR"/>
            </a:pPr>
            <a:r>
              <a:rPr lang="en-US" sz="2400" dirty="0" smtClean="0"/>
              <a:t>Enclosure</a:t>
            </a:r>
            <a:endParaRPr lang="en-ZA" sz="2400" dirty="0" smtClean="0"/>
          </a:p>
          <a:p>
            <a:pPr marL="400050"/>
            <a:r>
              <a:rPr lang="en-US" sz="2400" dirty="0" smtClean="0"/>
              <a:t>Electrical Design</a:t>
            </a:r>
          </a:p>
          <a:p>
            <a:pPr marL="857250" lvl="1" indent="-342900">
              <a:buFont typeface="+mj-lt"/>
              <a:buAutoNum type="alphaLcParenR"/>
            </a:pPr>
            <a:r>
              <a:rPr lang="en-US" sz="2400" dirty="0" smtClean="0"/>
              <a:t>Raspberry Pi HAT</a:t>
            </a:r>
          </a:p>
          <a:p>
            <a:pPr marL="857250" lvl="1" indent="-342900">
              <a:buFont typeface="+mj-lt"/>
              <a:buAutoNum type="alphaLcParenR"/>
            </a:pPr>
            <a:r>
              <a:rPr lang="en-US" sz="2400" dirty="0" smtClean="0"/>
              <a:t>MCU Module</a:t>
            </a:r>
          </a:p>
          <a:p>
            <a:pPr marL="857250" lvl="1" indent="-342900">
              <a:buFont typeface="+mj-lt"/>
              <a:buAutoNum type="alphaLcParenR"/>
            </a:pPr>
            <a:r>
              <a:rPr lang="en-US" sz="2400" dirty="0" smtClean="0"/>
              <a:t>LCD Module</a:t>
            </a:r>
          </a:p>
          <a:p>
            <a:pPr marL="457200"/>
            <a:r>
              <a:rPr lang="en-US" sz="2400" dirty="0" smtClean="0"/>
              <a:t>Software Design</a:t>
            </a:r>
          </a:p>
          <a:p>
            <a:pPr marL="914400" lvl="1" indent="-342900">
              <a:buFont typeface="+mj-lt"/>
              <a:buAutoNum type="alphaLcParenR"/>
            </a:pPr>
            <a:r>
              <a:rPr lang="en-US" sz="2400" dirty="0" smtClean="0"/>
              <a:t>Website</a:t>
            </a:r>
          </a:p>
          <a:p>
            <a:pPr marL="914400" lvl="1" indent="-342900">
              <a:buFont typeface="+mj-lt"/>
              <a:buAutoNum type="alphaLcParenR"/>
            </a:pPr>
            <a:r>
              <a:rPr lang="en-US" sz="2400" dirty="0" smtClean="0"/>
              <a:t>Master Program</a:t>
            </a:r>
          </a:p>
          <a:p>
            <a:pPr marL="914400" lvl="1" indent="-342900">
              <a:buFont typeface="+mj-lt"/>
              <a:buAutoNum type="alphaLcParenR"/>
            </a:pPr>
            <a:r>
              <a:rPr lang="en-US" sz="2400" dirty="0" smtClean="0"/>
              <a:t>MCU Program</a:t>
            </a:r>
            <a:endParaRPr lang="en-US" sz="2400" dirty="0"/>
          </a:p>
        </p:txBody>
      </p:sp>
      <p:sp>
        <p:nvSpPr>
          <p:cNvPr id="4" name="Title 1"/>
          <p:cNvSpPr>
            <a:spLocks noGrp="1"/>
          </p:cNvSpPr>
          <p:nvPr>
            <p:ph type="title"/>
          </p:nvPr>
        </p:nvSpPr>
        <p:spPr>
          <a:xfrm>
            <a:off x="619277" y="2768600"/>
            <a:ext cx="8596668" cy="1320800"/>
          </a:xfrm>
        </p:spPr>
        <p:txBody>
          <a:bodyPr/>
          <a:lstStyle/>
          <a:p>
            <a:r>
              <a:rPr lang="en-US" dirty="0" smtClean="0"/>
              <a:t>Design Flow</a:t>
            </a:r>
            <a:endParaRPr lang="en-ZA" dirty="0"/>
          </a:p>
        </p:txBody>
      </p:sp>
    </p:spTree>
    <p:extLst>
      <p:ext uri="{BB962C8B-B14F-4D97-AF65-F5344CB8AC3E}">
        <p14:creationId xmlns:p14="http://schemas.microsoft.com/office/powerpoint/2010/main" val="129068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64" presetClass="path" presetSubtype="0" accel="50000" decel="50000" fill="hold" grpId="1" nodeType="afterEffect">
                                  <p:stCondLst>
                                    <p:cond delay="0"/>
                                  </p:stCondLst>
                                  <p:childTnLst>
                                    <p:animMotion origin="layout" path="M 4.79167E-6 0 L -0.00092 -0.3963 " pathEditMode="relative" rAng="0" ptsTypes="AA">
                                      <p:cBhvr>
                                        <p:cTn id="10" dur="750" fill="hold"/>
                                        <p:tgtEl>
                                          <p:spTgt spid="4"/>
                                        </p:tgtEl>
                                        <p:attrNameLst>
                                          <p:attrName>ppt_x</p:attrName>
                                          <p:attrName>ppt_y</p:attrName>
                                        </p:attrNameLst>
                                      </p:cBhvr>
                                      <p:rCtr x="-52" y="-19815"/>
                                    </p:animMotion>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fade">
                                      <p:cBhvr>
                                        <p:cTn id="46" dur="500"/>
                                        <p:tgtEl>
                                          <p:spTgt spid="3">
                                            <p:txEl>
                                              <p:pRg st="10" end="1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2343727" y="-11685"/>
            <a:ext cx="7447390" cy="1304544"/>
            <a:chOff x="1730828" y="157269"/>
            <a:chExt cx="7447388" cy="1304544"/>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828" y="157269"/>
              <a:ext cx="2297594" cy="1304544"/>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422" y="157269"/>
              <a:ext cx="5149794" cy="1304544"/>
            </a:xfrm>
            <a:prstGeom prst="rect">
              <a:avLst/>
            </a:prstGeom>
          </p:spPr>
        </p:pic>
      </p:grpSp>
      <p:grpSp>
        <p:nvGrpSpPr>
          <p:cNvPr id="12" name="Group 11"/>
          <p:cNvGrpSpPr/>
          <p:nvPr/>
        </p:nvGrpSpPr>
        <p:grpSpPr>
          <a:xfrm>
            <a:off x="3394737" y="5308592"/>
            <a:ext cx="5389827" cy="1303936"/>
            <a:chOff x="2218702" y="5300767"/>
            <a:chExt cx="5389827" cy="1303936"/>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5286" y="5300767"/>
              <a:ext cx="3413243" cy="130393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702" y="5300768"/>
              <a:ext cx="2006997" cy="1303935"/>
            </a:xfrm>
            <a:prstGeom prst="rect">
              <a:avLst/>
            </a:prstGeom>
          </p:spPr>
        </p:pic>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3538" y="3541527"/>
            <a:ext cx="1873486" cy="1304544"/>
          </a:xfrm>
          <a:prstGeom prst="rect">
            <a:avLst/>
          </a:prstGeom>
        </p:spPr>
      </p:pic>
      <p:sp>
        <p:nvSpPr>
          <p:cNvPr id="9" name="Down Arrow 8"/>
          <p:cNvSpPr/>
          <p:nvPr/>
        </p:nvSpPr>
        <p:spPr>
          <a:xfrm>
            <a:off x="6010588" y="1522031"/>
            <a:ext cx="170824" cy="247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Down Arrow 9"/>
          <p:cNvSpPr/>
          <p:nvPr/>
        </p:nvSpPr>
        <p:spPr>
          <a:xfrm>
            <a:off x="6010588" y="3220795"/>
            <a:ext cx="170824" cy="247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Down Arrow 10"/>
          <p:cNvSpPr/>
          <p:nvPr/>
        </p:nvSpPr>
        <p:spPr>
          <a:xfrm>
            <a:off x="6010588" y="4846071"/>
            <a:ext cx="170824" cy="247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1994" y="1855965"/>
            <a:ext cx="3138488" cy="1321594"/>
          </a:xfrm>
          <a:prstGeom prst="rect">
            <a:avLst/>
          </a:prstGeom>
        </p:spPr>
      </p:pic>
      <p:grpSp>
        <p:nvGrpSpPr>
          <p:cNvPr id="25" name="Group 24"/>
          <p:cNvGrpSpPr>
            <a:grpSpLocks noChangeAspect="1"/>
          </p:cNvGrpSpPr>
          <p:nvPr/>
        </p:nvGrpSpPr>
        <p:grpSpPr>
          <a:xfrm>
            <a:off x="706173" y="2125064"/>
            <a:ext cx="10779655" cy="2607872"/>
            <a:chOff x="2218702" y="5300767"/>
            <a:chExt cx="5389827" cy="1303936"/>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5286" y="5300767"/>
              <a:ext cx="3413243" cy="1303935"/>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702" y="5300768"/>
              <a:ext cx="2006997" cy="1303935"/>
            </a:xfrm>
            <a:prstGeom prst="rect">
              <a:avLst/>
            </a:prstGeom>
          </p:spPr>
        </p:pic>
      </p:grpSp>
      <p:pic>
        <p:nvPicPr>
          <p:cNvPr id="17" name="Picture 16"/>
          <p:cNvPicPr preferRelativeResize="0">
            <a:picLocks noChangeAspect="1"/>
          </p:cNvPicPr>
          <p:nvPr/>
        </p:nvPicPr>
        <p:blipFill>
          <a:blip r:embed="rId7">
            <a:extLst>
              <a:ext uri="{28A0092B-C50C-407E-A947-70E740481C1C}">
                <a14:useLocalDpi xmlns:a14="http://schemas.microsoft.com/office/drawing/2010/main" val="0"/>
              </a:ext>
            </a:extLst>
          </a:blip>
          <a:stretch>
            <a:fillRect/>
          </a:stretch>
        </p:blipFill>
        <p:spPr>
          <a:xfrm>
            <a:off x="2349028" y="819912"/>
            <a:ext cx="7493944" cy="5218176"/>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8269" y="1446610"/>
            <a:ext cx="9415463" cy="3964781"/>
          </a:xfrm>
          <a:prstGeom prst="rect">
            <a:avLst/>
          </a:prstGeom>
        </p:spPr>
      </p:pic>
      <p:grpSp>
        <p:nvGrpSpPr>
          <p:cNvPr id="13" name="Group 12"/>
          <p:cNvGrpSpPr>
            <a:grpSpLocks noChangeAspect="1"/>
          </p:cNvGrpSpPr>
          <p:nvPr/>
        </p:nvGrpSpPr>
        <p:grpSpPr>
          <a:xfrm>
            <a:off x="138090" y="2385365"/>
            <a:ext cx="11915821" cy="2087270"/>
            <a:chOff x="1730828" y="157269"/>
            <a:chExt cx="7447388" cy="130454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828" y="157269"/>
              <a:ext cx="2297594" cy="13045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422" y="157269"/>
              <a:ext cx="5149794" cy="1304544"/>
            </a:xfrm>
            <a:prstGeom prst="rect">
              <a:avLst/>
            </a:prstGeom>
          </p:spPr>
        </p:pic>
      </p:grp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829"/>
            <a:ext cx="12192000" cy="6850677"/>
          </a:xfrm>
          <a:prstGeom prst="rect">
            <a:avLst/>
          </a:prstGeom>
        </p:spPr>
      </p:pic>
      <p:sp>
        <p:nvSpPr>
          <p:cNvPr id="35" name="Content Placeholder 2"/>
          <p:cNvSpPr txBox="1">
            <a:spLocks/>
          </p:cNvSpPr>
          <p:nvPr/>
        </p:nvSpPr>
        <p:spPr>
          <a:xfrm>
            <a:off x="-8868" y="642545"/>
            <a:ext cx="8596668" cy="593634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smtClean="0"/>
              <a:t>Vertical Roller Version 1</a:t>
            </a:r>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Vertical Roller Version 2</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Horizontal Roller Version 1</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Horizontal Roller Final Version</a:t>
            </a:r>
            <a:endParaRPr lang="en-US" dirty="0"/>
          </a:p>
        </p:txBody>
      </p:sp>
    </p:spTree>
    <p:extLst>
      <p:ext uri="{BB962C8B-B14F-4D97-AF65-F5344CB8AC3E}">
        <p14:creationId xmlns:p14="http://schemas.microsoft.com/office/powerpoint/2010/main" val="318980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 fill="hold"/>
                                        <p:tgtEl>
                                          <p:spTgt spid="13"/>
                                        </p:tgtEl>
                                      </p:cBhvr>
                                      <p:by x="62500" y="62500"/>
                                    </p:animScale>
                                  </p:childTnLst>
                                </p:cTn>
                              </p:par>
                              <p:par>
                                <p:cTn id="7" presetID="64" presetClass="path" presetSubtype="0" accel="50000" decel="50000" fill="hold" nodeType="withEffect">
                                  <p:stCondLst>
                                    <p:cond delay="0"/>
                                  </p:stCondLst>
                                  <p:childTnLst>
                                    <p:animMotion origin="layout" path="M 0 0 L -0.00221 -0.40671 " pathEditMode="relative" rAng="0" ptsTypes="AA">
                                      <p:cBhvr>
                                        <p:cTn id="8" dur="10" fill="hold"/>
                                        <p:tgtEl>
                                          <p:spTgt spid="13"/>
                                        </p:tgtEl>
                                        <p:attrNameLst>
                                          <p:attrName>ppt_x</p:attrName>
                                          <p:attrName>ppt_y</p:attrName>
                                        </p:attrNameLst>
                                      </p:cBhvr>
                                      <p:rCtr x="-117" y="-20347"/>
                                    </p:animMotion>
                                  </p:childTnLst>
                                </p:cTn>
                              </p:par>
                              <p:par>
                                <p:cTn id="9" presetID="6" presetClass="emph" presetSubtype="0" fill="hold" nodeType="withEffect">
                                  <p:stCondLst>
                                    <p:cond delay="0"/>
                                  </p:stCondLst>
                                  <p:childTnLst>
                                    <p:animScale>
                                      <p:cBhvr>
                                        <p:cTn id="10" dur="10" fill="hold"/>
                                        <p:tgtEl>
                                          <p:spTgt spid="5"/>
                                        </p:tgtEl>
                                      </p:cBhvr>
                                      <p:by x="33330" y="33330"/>
                                    </p:animScale>
                                  </p:childTnLst>
                                </p:cTn>
                              </p:par>
                              <p:par>
                                <p:cTn id="11" presetID="64" presetClass="path" presetSubtype="0" accel="50000" decel="50000" fill="hold" nodeType="withEffect">
                                  <p:stCondLst>
                                    <p:cond delay="0"/>
                                  </p:stCondLst>
                                  <p:childTnLst>
                                    <p:animMotion origin="layout" path="M 0 0 L -0.00078 -0.1331 " pathEditMode="relative" rAng="0" ptsTypes="AA">
                                      <p:cBhvr>
                                        <p:cTn id="12" dur="10" fill="hold"/>
                                        <p:tgtEl>
                                          <p:spTgt spid="5"/>
                                        </p:tgtEl>
                                        <p:attrNameLst>
                                          <p:attrName>ppt_x</p:attrName>
                                          <p:attrName>ppt_y</p:attrName>
                                        </p:attrNameLst>
                                      </p:cBhvr>
                                      <p:rCtr x="-39" y="-6667"/>
                                    </p:animMotion>
                                  </p:childTnLst>
                                </p:cTn>
                              </p:par>
                            </p:childTnLst>
                          </p:cTn>
                        </p:par>
                        <p:par>
                          <p:cTn id="13" fill="hold">
                            <p:stCondLst>
                              <p:cond delay="10"/>
                            </p:stCondLst>
                            <p:childTnLst>
                              <p:par>
                                <p:cTn id="14" presetID="6" presetClass="emph" presetSubtype="0" fill="hold" nodeType="afterEffect">
                                  <p:stCondLst>
                                    <p:cond delay="0"/>
                                  </p:stCondLst>
                                  <p:childTnLst>
                                    <p:animScale>
                                      <p:cBhvr>
                                        <p:cTn id="15" dur="10" fill="hold"/>
                                        <p:tgtEl>
                                          <p:spTgt spid="17"/>
                                        </p:tgtEl>
                                      </p:cBhvr>
                                      <p:by x="25000" y="25000"/>
                                    </p:animScale>
                                  </p:childTnLst>
                                </p:cTn>
                              </p:par>
                              <p:par>
                                <p:cTn id="16" presetID="42" presetClass="path" presetSubtype="0" accel="50000" decel="50000" fill="hold" nodeType="withEffect">
                                  <p:stCondLst>
                                    <p:cond delay="0"/>
                                  </p:stCondLst>
                                  <p:childTnLst>
                                    <p:animMotion origin="layout" path="M 0 0 L -0.00169 0.11227 " pathEditMode="relative" rAng="0" ptsTypes="AA">
                                      <p:cBhvr>
                                        <p:cTn id="17" dur="10" fill="hold"/>
                                        <p:tgtEl>
                                          <p:spTgt spid="17"/>
                                        </p:tgtEl>
                                        <p:attrNameLst>
                                          <p:attrName>ppt_x</p:attrName>
                                          <p:attrName>ppt_y</p:attrName>
                                        </p:attrNameLst>
                                      </p:cBhvr>
                                      <p:rCtr x="-91" y="5602"/>
                                    </p:animMotion>
                                  </p:childTnLst>
                                </p:cTn>
                              </p:par>
                              <p:par>
                                <p:cTn id="18" presetID="6" presetClass="emph" presetSubtype="0" fill="hold" nodeType="withEffect">
                                  <p:stCondLst>
                                    <p:cond delay="0"/>
                                  </p:stCondLst>
                                  <p:childTnLst>
                                    <p:animScale>
                                      <p:cBhvr>
                                        <p:cTn id="19" dur="10" fill="hold"/>
                                        <p:tgtEl>
                                          <p:spTgt spid="25"/>
                                        </p:tgtEl>
                                      </p:cBhvr>
                                      <p:by x="50000" y="50000"/>
                                    </p:animScale>
                                  </p:childTnLst>
                                </p:cTn>
                              </p:par>
                              <p:par>
                                <p:cTn id="20" presetID="42" presetClass="path" presetSubtype="0" accel="50000" decel="50000" fill="hold" nodeType="withEffect">
                                  <p:stCondLst>
                                    <p:cond delay="0"/>
                                  </p:stCondLst>
                                  <p:childTnLst>
                                    <p:animMotion origin="layout" path="M 0 0 L -0.00052 0.36852 " pathEditMode="relative" rAng="0" ptsTypes="AA">
                                      <p:cBhvr>
                                        <p:cTn id="21" dur="10" fill="hold"/>
                                        <p:tgtEl>
                                          <p:spTgt spid="25"/>
                                        </p:tgtEl>
                                        <p:attrNameLst>
                                          <p:attrName>ppt_x</p:attrName>
                                          <p:attrName>ppt_y</p:attrName>
                                        </p:attrNameLst>
                                      </p:cBhvr>
                                      <p:rCtr x="-26" y="18426"/>
                                    </p:animMotion>
                                  </p:childTnLst>
                                </p:cTn>
                              </p:par>
                            </p:childTnLst>
                          </p:cTn>
                        </p:par>
                        <p:par>
                          <p:cTn id="22" fill="hold">
                            <p:stCondLst>
                              <p:cond delay="20"/>
                            </p:stCondLst>
                            <p:childTnLst>
                              <p:par>
                                <p:cTn id="23" presetID="1" presetClass="exit" presetSubtype="0" fill="hold" nodeType="after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9011</TotalTime>
  <Words>778</Words>
  <Application>Microsoft Office PowerPoint</Application>
  <PresentationFormat>Widescreen</PresentationFormat>
  <Paragraphs>189</Paragraphs>
  <Slides>24</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Trebuchet MS</vt:lpstr>
      <vt:lpstr>Wingdings 3</vt:lpstr>
      <vt:lpstr>Facet</vt:lpstr>
      <vt:lpstr>Presentation Flow</vt:lpstr>
      <vt:lpstr>Design of a White Lab Component Vending Machine</vt:lpstr>
      <vt:lpstr>Objectives and Purpose of the Research</vt:lpstr>
      <vt:lpstr>Problems to be investigated</vt:lpstr>
      <vt:lpstr>PowerPoint Presentation</vt:lpstr>
      <vt:lpstr>PowerPoint Presentation</vt:lpstr>
      <vt:lpstr>PowerPoint Presentation</vt:lpstr>
      <vt:lpstr>Design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Recommendations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Baden</dc:creator>
  <cp:lastModifiedBy>bmorgan.noodles@gmail.com</cp:lastModifiedBy>
  <cp:revision>84</cp:revision>
  <dcterms:created xsi:type="dcterms:W3CDTF">2016-11-17T09:37:40Z</dcterms:created>
  <dcterms:modified xsi:type="dcterms:W3CDTF">2016-11-23T17:53:28Z</dcterms:modified>
</cp:coreProperties>
</file>